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305" r:id="rId3"/>
    <p:sldId id="258" r:id="rId4"/>
    <p:sldId id="270" r:id="rId5"/>
    <p:sldId id="294" r:id="rId6"/>
    <p:sldId id="297" r:id="rId7"/>
    <p:sldId id="295" r:id="rId8"/>
    <p:sldId id="298" r:id="rId9"/>
    <p:sldId id="276" r:id="rId10"/>
    <p:sldId id="274" r:id="rId11"/>
    <p:sldId id="293" r:id="rId12"/>
    <p:sldId id="272" r:id="rId13"/>
    <p:sldId id="273" r:id="rId14"/>
    <p:sldId id="275" r:id="rId15"/>
    <p:sldId id="277" r:id="rId16"/>
    <p:sldId id="278" r:id="rId17"/>
    <p:sldId id="283" r:id="rId18"/>
    <p:sldId id="291" r:id="rId19"/>
    <p:sldId id="304" r:id="rId20"/>
    <p:sldId id="300" r:id="rId21"/>
    <p:sldId id="301" r:id="rId22"/>
    <p:sldId id="303" r:id="rId23"/>
    <p:sldId id="302" r:id="rId24"/>
    <p:sldId id="306" r:id="rId25"/>
    <p:sldId id="308" r:id="rId26"/>
    <p:sldId id="309" r:id="rId27"/>
    <p:sldId id="310" r:id="rId28"/>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8" autoAdjust="0"/>
  </p:normalViewPr>
  <p:slideViewPr>
    <p:cSldViewPr>
      <p:cViewPr>
        <p:scale>
          <a:sx n="84" d="100"/>
          <a:sy n="84" d="100"/>
        </p:scale>
        <p:origin x="-660" y="-210"/>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3ED91-531F-491A-A3CF-B311DCB9AE3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3CFE9A41-9EAC-4085-A008-6AA8FE4F0A10}">
      <dgm:prSet phldrT="[Texte]" custT="1"/>
      <dgm:spPr/>
      <dgm:t>
        <a:bodyPr/>
        <a:lstStyle/>
        <a:p>
          <a:r>
            <a:rPr lang="fr-FR" sz="1600" b="1" dirty="0" smtClean="0"/>
            <a:t>Monitoring</a:t>
          </a:r>
          <a:endParaRPr lang="fr-FR" sz="1600" b="1" dirty="0"/>
        </a:p>
      </dgm:t>
    </dgm:pt>
    <dgm:pt modelId="{B7543C74-C46E-4484-A4DC-ACCCD170B851}" type="parTrans" cxnId="{7832B768-230C-4C92-8A82-FFF4DD9A788F}">
      <dgm:prSet/>
      <dgm:spPr/>
      <dgm:t>
        <a:bodyPr/>
        <a:lstStyle/>
        <a:p>
          <a:endParaRPr lang="fr-FR" sz="3200"/>
        </a:p>
      </dgm:t>
    </dgm:pt>
    <dgm:pt modelId="{5D5BF4EC-D64E-4E9E-92F1-E45775BD55E0}" type="sibTrans" cxnId="{7832B768-230C-4C92-8A82-FFF4DD9A788F}">
      <dgm:prSet/>
      <dgm:spPr/>
      <dgm:t>
        <a:bodyPr/>
        <a:lstStyle/>
        <a:p>
          <a:endParaRPr lang="fr-FR" sz="3200"/>
        </a:p>
      </dgm:t>
    </dgm:pt>
    <dgm:pt modelId="{31E6FFBF-9779-4DA0-9684-F1EF59C15996}">
      <dgm:prSet phldrT="[Texte]" custT="1"/>
      <dgm:spPr/>
      <dgm:t>
        <a:bodyPr/>
        <a:lstStyle/>
        <a:p>
          <a:r>
            <a:rPr lang="en-GB" sz="1400" dirty="0" smtClean="0"/>
            <a:t>To support the basis for repository performance evaluations</a:t>
          </a:r>
          <a:endParaRPr lang="fr-FR" sz="1400" dirty="0"/>
        </a:p>
      </dgm:t>
    </dgm:pt>
    <dgm:pt modelId="{E8FEBB00-E155-4952-940A-6B5EF932141E}" type="parTrans" cxnId="{38003886-A6C7-4A6E-8684-201BE07BC92A}">
      <dgm:prSet custT="1"/>
      <dgm:spPr/>
      <dgm:t>
        <a:bodyPr/>
        <a:lstStyle/>
        <a:p>
          <a:endParaRPr lang="fr-FR" sz="1400"/>
        </a:p>
      </dgm:t>
    </dgm:pt>
    <dgm:pt modelId="{0C5B7151-7F7B-4E2C-A014-3482AF8231F0}" type="sibTrans" cxnId="{38003886-A6C7-4A6E-8684-201BE07BC92A}">
      <dgm:prSet/>
      <dgm:spPr/>
      <dgm:t>
        <a:bodyPr/>
        <a:lstStyle/>
        <a:p>
          <a:endParaRPr lang="fr-FR" sz="3200"/>
        </a:p>
      </dgm:t>
    </dgm:pt>
    <dgm:pt modelId="{3A7D9B2A-EF98-44AB-B73F-6003ED53658D}">
      <dgm:prSet phldrT="[Texte]" custT="1"/>
      <dgm:spPr/>
      <dgm:t>
        <a:bodyPr/>
        <a:lstStyle/>
        <a:p>
          <a:r>
            <a:rPr lang="en-GB" sz="1400" dirty="0" smtClean="0"/>
            <a:t>To support operational safety.</a:t>
          </a:r>
          <a:endParaRPr lang="fr-FR" sz="1400" dirty="0"/>
        </a:p>
      </dgm:t>
    </dgm:pt>
    <dgm:pt modelId="{7C9143EF-5C77-473C-A30B-24575F7B0BD9}" type="parTrans" cxnId="{D5ECBBAB-C832-4A1F-9333-7A587C434037}">
      <dgm:prSet custT="1"/>
      <dgm:spPr/>
      <dgm:t>
        <a:bodyPr/>
        <a:lstStyle/>
        <a:p>
          <a:endParaRPr lang="fr-FR" sz="1400"/>
        </a:p>
      </dgm:t>
    </dgm:pt>
    <dgm:pt modelId="{3195D024-C710-4435-8660-729F92D737D3}" type="sibTrans" cxnId="{D5ECBBAB-C832-4A1F-9333-7A587C434037}">
      <dgm:prSet/>
      <dgm:spPr/>
      <dgm:t>
        <a:bodyPr/>
        <a:lstStyle/>
        <a:p>
          <a:endParaRPr lang="fr-FR" sz="3200"/>
        </a:p>
      </dgm:t>
    </dgm:pt>
    <dgm:pt modelId="{A61CBA64-EE2D-4E64-BE78-84FFA8766267}">
      <dgm:prSet phldrT="[Texte]" custT="1"/>
      <dgm:spPr/>
      <dgm:t>
        <a:bodyPr/>
        <a:lstStyle/>
        <a:p>
          <a:r>
            <a:rPr lang="en-GB" sz="1400" dirty="0" smtClean="0"/>
            <a:t>To support environmental protection</a:t>
          </a:r>
          <a:endParaRPr lang="fr-FR" sz="1400" dirty="0"/>
        </a:p>
      </dgm:t>
    </dgm:pt>
    <dgm:pt modelId="{0B0B8BD0-BA1C-4FE7-987D-55F4523F6148}" type="parTrans" cxnId="{F41B6030-5751-43A2-A057-1BDE2ABF8C8B}">
      <dgm:prSet custT="1"/>
      <dgm:spPr/>
      <dgm:t>
        <a:bodyPr/>
        <a:lstStyle/>
        <a:p>
          <a:endParaRPr lang="fr-FR" sz="1400"/>
        </a:p>
      </dgm:t>
    </dgm:pt>
    <dgm:pt modelId="{89E76070-757E-4672-8699-59DBF6A45106}" type="sibTrans" cxnId="{F41B6030-5751-43A2-A057-1BDE2ABF8C8B}">
      <dgm:prSet/>
      <dgm:spPr/>
      <dgm:t>
        <a:bodyPr/>
        <a:lstStyle/>
        <a:p>
          <a:endParaRPr lang="fr-FR" sz="3200"/>
        </a:p>
      </dgm:t>
    </dgm:pt>
    <dgm:pt modelId="{DB62350F-76CC-4136-9CC9-F002C6D8B669}">
      <dgm:prSet phldrT="[Texte]" custT="1"/>
      <dgm:spPr/>
      <dgm:t>
        <a:bodyPr/>
        <a:lstStyle/>
        <a:p>
          <a:r>
            <a:rPr lang="en-GB" sz="1400" dirty="0" smtClean="0"/>
            <a:t>To support nuclear safeguards</a:t>
          </a:r>
          <a:endParaRPr lang="fr-FR" sz="1400" dirty="0"/>
        </a:p>
      </dgm:t>
    </dgm:pt>
    <dgm:pt modelId="{7F9EFDC8-CF64-4623-9D08-5AE6098A5EA8}" type="parTrans" cxnId="{57519194-C993-4599-B17C-525B8B00F623}">
      <dgm:prSet custT="1"/>
      <dgm:spPr/>
      <dgm:t>
        <a:bodyPr/>
        <a:lstStyle/>
        <a:p>
          <a:endParaRPr lang="fr-FR" sz="1400"/>
        </a:p>
      </dgm:t>
    </dgm:pt>
    <dgm:pt modelId="{6C13F4EF-E97B-4274-AD86-4AE754ADA1B3}" type="sibTrans" cxnId="{57519194-C993-4599-B17C-525B8B00F623}">
      <dgm:prSet/>
      <dgm:spPr/>
      <dgm:t>
        <a:bodyPr/>
        <a:lstStyle/>
        <a:p>
          <a:endParaRPr lang="fr-FR" sz="3200"/>
        </a:p>
      </dgm:t>
    </dgm:pt>
    <dgm:pt modelId="{39E9EE17-43BE-4935-8B4E-A72D9254C4BF}" type="pres">
      <dgm:prSet presAssocID="{84E3ED91-531F-491A-A3CF-B311DCB9AE34}" presName="Name0" presStyleCnt="0">
        <dgm:presLayoutVars>
          <dgm:chMax val="1"/>
          <dgm:dir/>
          <dgm:animLvl val="ctr"/>
          <dgm:resizeHandles val="exact"/>
        </dgm:presLayoutVars>
      </dgm:prSet>
      <dgm:spPr/>
      <dgm:t>
        <a:bodyPr/>
        <a:lstStyle/>
        <a:p>
          <a:endParaRPr lang="fr-FR"/>
        </a:p>
      </dgm:t>
    </dgm:pt>
    <dgm:pt modelId="{3553EF9C-4B0A-4512-8D82-5370119E639A}" type="pres">
      <dgm:prSet presAssocID="{3CFE9A41-9EAC-4085-A008-6AA8FE4F0A10}" presName="centerShape" presStyleLbl="node0" presStyleIdx="0" presStyleCnt="1" custScaleX="125000"/>
      <dgm:spPr/>
      <dgm:t>
        <a:bodyPr/>
        <a:lstStyle/>
        <a:p>
          <a:endParaRPr lang="fr-FR"/>
        </a:p>
      </dgm:t>
    </dgm:pt>
    <dgm:pt modelId="{63F1C30F-7119-447E-94CD-4B035CFF80F0}" type="pres">
      <dgm:prSet presAssocID="{E8FEBB00-E155-4952-940A-6B5EF932141E}" presName="parTrans" presStyleLbl="sibTrans2D1" presStyleIdx="0" presStyleCnt="4"/>
      <dgm:spPr/>
      <dgm:t>
        <a:bodyPr/>
        <a:lstStyle/>
        <a:p>
          <a:endParaRPr lang="fr-FR"/>
        </a:p>
      </dgm:t>
    </dgm:pt>
    <dgm:pt modelId="{ABAA039A-1D77-4BDE-83E8-54F31809CA20}" type="pres">
      <dgm:prSet presAssocID="{E8FEBB00-E155-4952-940A-6B5EF932141E}" presName="connectorText" presStyleLbl="sibTrans2D1" presStyleIdx="0" presStyleCnt="4"/>
      <dgm:spPr/>
      <dgm:t>
        <a:bodyPr/>
        <a:lstStyle/>
        <a:p>
          <a:endParaRPr lang="fr-FR"/>
        </a:p>
      </dgm:t>
    </dgm:pt>
    <dgm:pt modelId="{CD14FFBB-0A02-4869-8F99-890B5887CF59}" type="pres">
      <dgm:prSet presAssocID="{31E6FFBF-9779-4DA0-9684-F1EF59C15996}" presName="node" presStyleLbl="node1" presStyleIdx="0" presStyleCnt="4" custScaleX="118705">
        <dgm:presLayoutVars>
          <dgm:bulletEnabled val="1"/>
        </dgm:presLayoutVars>
      </dgm:prSet>
      <dgm:spPr/>
      <dgm:t>
        <a:bodyPr/>
        <a:lstStyle/>
        <a:p>
          <a:endParaRPr lang="fr-FR"/>
        </a:p>
      </dgm:t>
    </dgm:pt>
    <dgm:pt modelId="{B7C95D64-3501-4FCD-8A8D-82AC38BD7888}" type="pres">
      <dgm:prSet presAssocID="{7C9143EF-5C77-473C-A30B-24575F7B0BD9}" presName="parTrans" presStyleLbl="sibTrans2D1" presStyleIdx="1" presStyleCnt="4"/>
      <dgm:spPr/>
      <dgm:t>
        <a:bodyPr/>
        <a:lstStyle/>
        <a:p>
          <a:endParaRPr lang="fr-FR"/>
        </a:p>
      </dgm:t>
    </dgm:pt>
    <dgm:pt modelId="{36A056CC-5DA5-470C-9F3A-237061C2BE50}" type="pres">
      <dgm:prSet presAssocID="{7C9143EF-5C77-473C-A30B-24575F7B0BD9}" presName="connectorText" presStyleLbl="sibTrans2D1" presStyleIdx="1" presStyleCnt="4"/>
      <dgm:spPr/>
      <dgm:t>
        <a:bodyPr/>
        <a:lstStyle/>
        <a:p>
          <a:endParaRPr lang="fr-FR"/>
        </a:p>
      </dgm:t>
    </dgm:pt>
    <dgm:pt modelId="{4776BA25-CB7B-45CC-B3A1-738341E4FD27}" type="pres">
      <dgm:prSet presAssocID="{3A7D9B2A-EF98-44AB-B73F-6003ED53658D}" presName="node" presStyleLbl="node1" presStyleIdx="1" presStyleCnt="4">
        <dgm:presLayoutVars>
          <dgm:bulletEnabled val="1"/>
        </dgm:presLayoutVars>
      </dgm:prSet>
      <dgm:spPr/>
      <dgm:t>
        <a:bodyPr/>
        <a:lstStyle/>
        <a:p>
          <a:endParaRPr lang="fr-FR"/>
        </a:p>
      </dgm:t>
    </dgm:pt>
    <dgm:pt modelId="{0AE15E04-92C6-44F8-BC84-5FA01759473B}" type="pres">
      <dgm:prSet presAssocID="{0B0B8BD0-BA1C-4FE7-987D-55F4523F6148}" presName="parTrans" presStyleLbl="sibTrans2D1" presStyleIdx="2" presStyleCnt="4"/>
      <dgm:spPr/>
      <dgm:t>
        <a:bodyPr/>
        <a:lstStyle/>
        <a:p>
          <a:endParaRPr lang="fr-FR"/>
        </a:p>
      </dgm:t>
    </dgm:pt>
    <dgm:pt modelId="{F720C960-BF20-4D6F-8231-08153D7DA570}" type="pres">
      <dgm:prSet presAssocID="{0B0B8BD0-BA1C-4FE7-987D-55F4523F6148}" presName="connectorText" presStyleLbl="sibTrans2D1" presStyleIdx="2" presStyleCnt="4"/>
      <dgm:spPr/>
      <dgm:t>
        <a:bodyPr/>
        <a:lstStyle/>
        <a:p>
          <a:endParaRPr lang="fr-FR"/>
        </a:p>
      </dgm:t>
    </dgm:pt>
    <dgm:pt modelId="{3FB1B845-9985-40E5-82CF-ABC1A308D9F3}" type="pres">
      <dgm:prSet presAssocID="{A61CBA64-EE2D-4E64-BE78-84FFA8766267}" presName="node" presStyleLbl="node1" presStyleIdx="2" presStyleCnt="4" custScaleX="108753">
        <dgm:presLayoutVars>
          <dgm:bulletEnabled val="1"/>
        </dgm:presLayoutVars>
      </dgm:prSet>
      <dgm:spPr/>
      <dgm:t>
        <a:bodyPr/>
        <a:lstStyle/>
        <a:p>
          <a:endParaRPr lang="fr-FR"/>
        </a:p>
      </dgm:t>
    </dgm:pt>
    <dgm:pt modelId="{F0D8356E-A936-4F91-AE3C-1373A764AB89}" type="pres">
      <dgm:prSet presAssocID="{7F9EFDC8-CF64-4623-9D08-5AE6098A5EA8}" presName="parTrans" presStyleLbl="sibTrans2D1" presStyleIdx="3" presStyleCnt="4"/>
      <dgm:spPr/>
      <dgm:t>
        <a:bodyPr/>
        <a:lstStyle/>
        <a:p>
          <a:endParaRPr lang="fr-FR"/>
        </a:p>
      </dgm:t>
    </dgm:pt>
    <dgm:pt modelId="{739632C0-021F-4117-AB44-B37A68E93CA4}" type="pres">
      <dgm:prSet presAssocID="{7F9EFDC8-CF64-4623-9D08-5AE6098A5EA8}" presName="connectorText" presStyleLbl="sibTrans2D1" presStyleIdx="3" presStyleCnt="4"/>
      <dgm:spPr/>
      <dgm:t>
        <a:bodyPr/>
        <a:lstStyle/>
        <a:p>
          <a:endParaRPr lang="fr-FR"/>
        </a:p>
      </dgm:t>
    </dgm:pt>
    <dgm:pt modelId="{79F04C15-E5A9-407A-BF92-CEC2CFE85F08}" type="pres">
      <dgm:prSet presAssocID="{DB62350F-76CC-4136-9CC9-F002C6D8B669}" presName="node" presStyleLbl="node1" presStyleIdx="3" presStyleCnt="4" custRadScaleRad="124476" custRadScaleInc="653">
        <dgm:presLayoutVars>
          <dgm:bulletEnabled val="1"/>
        </dgm:presLayoutVars>
      </dgm:prSet>
      <dgm:spPr/>
      <dgm:t>
        <a:bodyPr/>
        <a:lstStyle/>
        <a:p>
          <a:endParaRPr lang="fr-FR"/>
        </a:p>
      </dgm:t>
    </dgm:pt>
  </dgm:ptLst>
  <dgm:cxnLst>
    <dgm:cxn modelId="{D5E3841D-45DE-4B70-B10D-B4CD3A19E0D5}" type="presOf" srcId="{3A7D9B2A-EF98-44AB-B73F-6003ED53658D}" destId="{4776BA25-CB7B-45CC-B3A1-738341E4FD27}" srcOrd="0" destOrd="0" presId="urn:microsoft.com/office/officeart/2005/8/layout/radial5"/>
    <dgm:cxn modelId="{8E270E40-EA68-46CD-BEDB-9FFEBDE8A335}" type="presOf" srcId="{7C9143EF-5C77-473C-A30B-24575F7B0BD9}" destId="{36A056CC-5DA5-470C-9F3A-237061C2BE50}" srcOrd="1" destOrd="0" presId="urn:microsoft.com/office/officeart/2005/8/layout/radial5"/>
    <dgm:cxn modelId="{57519194-C993-4599-B17C-525B8B00F623}" srcId="{3CFE9A41-9EAC-4085-A008-6AA8FE4F0A10}" destId="{DB62350F-76CC-4136-9CC9-F002C6D8B669}" srcOrd="3" destOrd="0" parTransId="{7F9EFDC8-CF64-4623-9D08-5AE6098A5EA8}" sibTransId="{6C13F4EF-E97B-4274-AD86-4AE754ADA1B3}"/>
    <dgm:cxn modelId="{38003886-A6C7-4A6E-8684-201BE07BC92A}" srcId="{3CFE9A41-9EAC-4085-A008-6AA8FE4F0A10}" destId="{31E6FFBF-9779-4DA0-9684-F1EF59C15996}" srcOrd="0" destOrd="0" parTransId="{E8FEBB00-E155-4952-940A-6B5EF932141E}" sibTransId="{0C5B7151-7F7B-4E2C-A014-3482AF8231F0}"/>
    <dgm:cxn modelId="{D85C725D-0CB9-4B6D-9E41-9C2EF4F7CB94}" type="presOf" srcId="{0B0B8BD0-BA1C-4FE7-987D-55F4523F6148}" destId="{0AE15E04-92C6-44F8-BC84-5FA01759473B}" srcOrd="0" destOrd="0" presId="urn:microsoft.com/office/officeart/2005/8/layout/radial5"/>
    <dgm:cxn modelId="{7832B768-230C-4C92-8A82-FFF4DD9A788F}" srcId="{84E3ED91-531F-491A-A3CF-B311DCB9AE34}" destId="{3CFE9A41-9EAC-4085-A008-6AA8FE4F0A10}" srcOrd="0" destOrd="0" parTransId="{B7543C74-C46E-4484-A4DC-ACCCD170B851}" sibTransId="{5D5BF4EC-D64E-4E9E-92F1-E45775BD55E0}"/>
    <dgm:cxn modelId="{23F1A705-ED4E-41AD-9C90-E2D66ED2720E}" type="presOf" srcId="{A61CBA64-EE2D-4E64-BE78-84FFA8766267}" destId="{3FB1B845-9985-40E5-82CF-ABC1A308D9F3}" srcOrd="0" destOrd="0" presId="urn:microsoft.com/office/officeart/2005/8/layout/radial5"/>
    <dgm:cxn modelId="{194F5443-81EE-4636-A670-D90D9498D1C4}" type="presOf" srcId="{0B0B8BD0-BA1C-4FE7-987D-55F4523F6148}" destId="{F720C960-BF20-4D6F-8231-08153D7DA570}" srcOrd="1" destOrd="0" presId="urn:microsoft.com/office/officeart/2005/8/layout/radial5"/>
    <dgm:cxn modelId="{F811AB26-3002-4AC6-814A-27EF123C302B}" type="presOf" srcId="{DB62350F-76CC-4136-9CC9-F002C6D8B669}" destId="{79F04C15-E5A9-407A-BF92-CEC2CFE85F08}" srcOrd="0" destOrd="0" presId="urn:microsoft.com/office/officeart/2005/8/layout/radial5"/>
    <dgm:cxn modelId="{C0368C47-756D-4E69-9BE4-BCC60B01B643}" type="presOf" srcId="{E8FEBB00-E155-4952-940A-6B5EF932141E}" destId="{ABAA039A-1D77-4BDE-83E8-54F31809CA20}" srcOrd="1" destOrd="0" presId="urn:microsoft.com/office/officeart/2005/8/layout/radial5"/>
    <dgm:cxn modelId="{17A9ED02-D46F-426F-A1DE-4978EAB092E5}" type="presOf" srcId="{7C9143EF-5C77-473C-A30B-24575F7B0BD9}" destId="{B7C95D64-3501-4FCD-8A8D-82AC38BD7888}" srcOrd="0" destOrd="0" presId="urn:microsoft.com/office/officeart/2005/8/layout/radial5"/>
    <dgm:cxn modelId="{D5ECBBAB-C832-4A1F-9333-7A587C434037}" srcId="{3CFE9A41-9EAC-4085-A008-6AA8FE4F0A10}" destId="{3A7D9B2A-EF98-44AB-B73F-6003ED53658D}" srcOrd="1" destOrd="0" parTransId="{7C9143EF-5C77-473C-A30B-24575F7B0BD9}" sibTransId="{3195D024-C710-4435-8660-729F92D737D3}"/>
    <dgm:cxn modelId="{2967819E-EABE-447F-B89F-471118564811}" type="presOf" srcId="{3CFE9A41-9EAC-4085-A008-6AA8FE4F0A10}" destId="{3553EF9C-4B0A-4512-8D82-5370119E639A}" srcOrd="0" destOrd="0" presId="urn:microsoft.com/office/officeart/2005/8/layout/radial5"/>
    <dgm:cxn modelId="{F913D588-250D-42AB-B27A-B26263C692E2}" type="presOf" srcId="{31E6FFBF-9779-4DA0-9684-F1EF59C15996}" destId="{CD14FFBB-0A02-4869-8F99-890B5887CF59}" srcOrd="0" destOrd="0" presId="urn:microsoft.com/office/officeart/2005/8/layout/radial5"/>
    <dgm:cxn modelId="{CF9471CC-50C9-4987-BF54-7B14D55C0E95}" type="presOf" srcId="{7F9EFDC8-CF64-4623-9D08-5AE6098A5EA8}" destId="{739632C0-021F-4117-AB44-B37A68E93CA4}" srcOrd="1" destOrd="0" presId="urn:microsoft.com/office/officeart/2005/8/layout/radial5"/>
    <dgm:cxn modelId="{F41B6030-5751-43A2-A057-1BDE2ABF8C8B}" srcId="{3CFE9A41-9EAC-4085-A008-6AA8FE4F0A10}" destId="{A61CBA64-EE2D-4E64-BE78-84FFA8766267}" srcOrd="2" destOrd="0" parTransId="{0B0B8BD0-BA1C-4FE7-987D-55F4523F6148}" sibTransId="{89E76070-757E-4672-8699-59DBF6A45106}"/>
    <dgm:cxn modelId="{713DF1BC-FAEC-4A2E-A210-659A054C5A20}" type="presOf" srcId="{84E3ED91-531F-491A-A3CF-B311DCB9AE34}" destId="{39E9EE17-43BE-4935-8B4E-A72D9254C4BF}" srcOrd="0" destOrd="0" presId="urn:microsoft.com/office/officeart/2005/8/layout/radial5"/>
    <dgm:cxn modelId="{8E9DFA0C-E68D-4C3B-B990-E25A61022964}" type="presOf" srcId="{7F9EFDC8-CF64-4623-9D08-5AE6098A5EA8}" destId="{F0D8356E-A936-4F91-AE3C-1373A764AB89}" srcOrd="0" destOrd="0" presId="urn:microsoft.com/office/officeart/2005/8/layout/radial5"/>
    <dgm:cxn modelId="{3814F171-9498-4644-ACDB-6D90AB6547FC}" type="presOf" srcId="{E8FEBB00-E155-4952-940A-6B5EF932141E}" destId="{63F1C30F-7119-447E-94CD-4B035CFF80F0}" srcOrd="0" destOrd="0" presId="urn:microsoft.com/office/officeart/2005/8/layout/radial5"/>
    <dgm:cxn modelId="{C2255B2D-C4A0-43DE-80E9-46F0BD45A9EA}" type="presParOf" srcId="{39E9EE17-43BE-4935-8B4E-A72D9254C4BF}" destId="{3553EF9C-4B0A-4512-8D82-5370119E639A}" srcOrd="0" destOrd="0" presId="urn:microsoft.com/office/officeart/2005/8/layout/radial5"/>
    <dgm:cxn modelId="{D6A11D91-C94E-4841-94C7-CAA5C68758F1}" type="presParOf" srcId="{39E9EE17-43BE-4935-8B4E-A72D9254C4BF}" destId="{63F1C30F-7119-447E-94CD-4B035CFF80F0}" srcOrd="1" destOrd="0" presId="urn:microsoft.com/office/officeart/2005/8/layout/radial5"/>
    <dgm:cxn modelId="{0823082E-1A6B-4506-A946-A1F2FC7ED1C2}" type="presParOf" srcId="{63F1C30F-7119-447E-94CD-4B035CFF80F0}" destId="{ABAA039A-1D77-4BDE-83E8-54F31809CA20}" srcOrd="0" destOrd="0" presId="urn:microsoft.com/office/officeart/2005/8/layout/radial5"/>
    <dgm:cxn modelId="{68AB31A6-B9FA-45F0-8C2E-866A311B587F}" type="presParOf" srcId="{39E9EE17-43BE-4935-8B4E-A72D9254C4BF}" destId="{CD14FFBB-0A02-4869-8F99-890B5887CF59}" srcOrd="2" destOrd="0" presId="urn:microsoft.com/office/officeart/2005/8/layout/radial5"/>
    <dgm:cxn modelId="{467CDA31-34BE-4326-91F4-2D42E1E7D280}" type="presParOf" srcId="{39E9EE17-43BE-4935-8B4E-A72D9254C4BF}" destId="{B7C95D64-3501-4FCD-8A8D-82AC38BD7888}" srcOrd="3" destOrd="0" presId="urn:microsoft.com/office/officeart/2005/8/layout/radial5"/>
    <dgm:cxn modelId="{36D9B7BB-1C64-4966-9350-D4F0FCB60096}" type="presParOf" srcId="{B7C95D64-3501-4FCD-8A8D-82AC38BD7888}" destId="{36A056CC-5DA5-470C-9F3A-237061C2BE50}" srcOrd="0" destOrd="0" presId="urn:microsoft.com/office/officeart/2005/8/layout/radial5"/>
    <dgm:cxn modelId="{00E17D1D-537E-4560-B55D-DA11125F2FAA}" type="presParOf" srcId="{39E9EE17-43BE-4935-8B4E-A72D9254C4BF}" destId="{4776BA25-CB7B-45CC-B3A1-738341E4FD27}" srcOrd="4" destOrd="0" presId="urn:microsoft.com/office/officeart/2005/8/layout/radial5"/>
    <dgm:cxn modelId="{BBF04814-0930-4E88-9E12-DD51CBF24890}" type="presParOf" srcId="{39E9EE17-43BE-4935-8B4E-A72D9254C4BF}" destId="{0AE15E04-92C6-44F8-BC84-5FA01759473B}" srcOrd="5" destOrd="0" presId="urn:microsoft.com/office/officeart/2005/8/layout/radial5"/>
    <dgm:cxn modelId="{46D415B5-B133-4582-8EAE-1AC5E3F8DCDC}" type="presParOf" srcId="{0AE15E04-92C6-44F8-BC84-5FA01759473B}" destId="{F720C960-BF20-4D6F-8231-08153D7DA570}" srcOrd="0" destOrd="0" presId="urn:microsoft.com/office/officeart/2005/8/layout/radial5"/>
    <dgm:cxn modelId="{9E74736D-09E1-41E3-8FAC-39C28D03EF09}" type="presParOf" srcId="{39E9EE17-43BE-4935-8B4E-A72D9254C4BF}" destId="{3FB1B845-9985-40E5-82CF-ABC1A308D9F3}" srcOrd="6" destOrd="0" presId="urn:microsoft.com/office/officeart/2005/8/layout/radial5"/>
    <dgm:cxn modelId="{4A5C3AA0-DD7D-4A88-9963-6D6866C6F8B1}" type="presParOf" srcId="{39E9EE17-43BE-4935-8B4E-A72D9254C4BF}" destId="{F0D8356E-A936-4F91-AE3C-1373A764AB89}" srcOrd="7" destOrd="0" presId="urn:microsoft.com/office/officeart/2005/8/layout/radial5"/>
    <dgm:cxn modelId="{28043356-8F93-4CD2-8642-5B81E6F251F9}" type="presParOf" srcId="{F0D8356E-A936-4F91-AE3C-1373A764AB89}" destId="{739632C0-021F-4117-AB44-B37A68E93CA4}" srcOrd="0" destOrd="0" presId="urn:microsoft.com/office/officeart/2005/8/layout/radial5"/>
    <dgm:cxn modelId="{A411735C-B0C9-4635-98B8-36B1B7DD25C5}" type="presParOf" srcId="{39E9EE17-43BE-4935-8B4E-A72D9254C4BF}" destId="{79F04C15-E5A9-407A-BF92-CEC2CFE85F0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FE5D7-6217-48AA-8037-0CF3D7466095}"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GB"/>
        </a:p>
      </dgm:t>
    </dgm:pt>
    <dgm:pt modelId="{CDD3CD81-D5BF-47F8-9E77-5EBBFFD9D507}">
      <dgm:prSet phldrT="[Texte]">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bg1"/>
              </a:solidFill>
            </a:rPr>
            <a:t>Repository layout in Finland</a:t>
          </a:r>
        </a:p>
        <a:p>
          <a:r>
            <a:rPr lang="en-US" dirty="0" smtClean="0">
              <a:solidFill>
                <a:schemeClr val="bg1"/>
              </a:solidFill>
            </a:rPr>
            <a:t>(Posiva - crystalline host rock)</a:t>
          </a:r>
          <a:endParaRPr lang="en-GB" dirty="0"/>
        </a:p>
      </dgm:t>
    </dgm:pt>
    <dgm:pt modelId="{3E437C96-0E41-486D-A330-98BD31D78098}" type="parTrans" cxnId="{34BCE4DF-E9A7-489F-A679-72CB9B6D160E}">
      <dgm:prSet/>
      <dgm:spPr/>
      <dgm:t>
        <a:bodyPr/>
        <a:lstStyle/>
        <a:p>
          <a:endParaRPr lang="en-GB"/>
        </a:p>
      </dgm:t>
    </dgm:pt>
    <dgm:pt modelId="{87070A09-6C0A-4833-A675-9A17AD1137D1}" type="sibTrans" cxnId="{34BCE4DF-E9A7-489F-A679-72CB9B6D160E}">
      <dgm:prSet/>
      <dgm:spPr/>
      <dgm:t>
        <a:bodyPr/>
        <a:lstStyle/>
        <a:p>
          <a:endParaRPr lang="en-GB"/>
        </a:p>
      </dgm:t>
    </dgm:pt>
    <dgm:pt modelId="{19E9007D-126B-49C0-BD54-20847EC2FC3F}">
      <dgm:prSet phldrT="[Texte]">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bg1"/>
              </a:solidFill>
            </a:rPr>
            <a:t>French concept for horizontal, vitrified waste disposal cells</a:t>
          </a:r>
        </a:p>
        <a:p>
          <a:r>
            <a:rPr lang="en-US" dirty="0" smtClean="0">
              <a:solidFill>
                <a:schemeClr val="bg1"/>
              </a:solidFill>
            </a:rPr>
            <a:t>(Andra – sedimentary host rock)</a:t>
          </a:r>
          <a:endParaRPr lang="en-GB" dirty="0"/>
        </a:p>
      </dgm:t>
    </dgm:pt>
    <dgm:pt modelId="{6A32410A-D90F-45FB-BB16-C880222C35A8}" type="parTrans" cxnId="{7346137B-F8AA-4300-990C-B846C5156B17}">
      <dgm:prSet/>
      <dgm:spPr/>
      <dgm:t>
        <a:bodyPr/>
        <a:lstStyle/>
        <a:p>
          <a:endParaRPr lang="en-GB"/>
        </a:p>
      </dgm:t>
    </dgm:pt>
    <dgm:pt modelId="{EEDEA9C7-408A-448C-B2B6-34E408A6C92F}" type="sibTrans" cxnId="{7346137B-F8AA-4300-990C-B846C5156B17}">
      <dgm:prSet/>
      <dgm:spPr/>
      <dgm:t>
        <a:bodyPr/>
        <a:lstStyle/>
        <a:p>
          <a:endParaRPr lang="en-GB"/>
        </a:p>
      </dgm:t>
    </dgm:pt>
    <dgm:pt modelId="{8B2E58BF-751A-4908-8974-AB675E5A620D}">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German concept for repository disposal boreholes DBE TEC - </a:t>
          </a:r>
          <a:r>
            <a:rPr lang="en-US" dirty="0" err="1" smtClean="0"/>
            <a:t>evaporite</a:t>
          </a:r>
          <a:r>
            <a:rPr lang="en-US" dirty="0" smtClean="0"/>
            <a:t> host rock)</a:t>
          </a:r>
          <a:endParaRPr lang="en-GB" dirty="0"/>
        </a:p>
      </dgm:t>
    </dgm:pt>
    <dgm:pt modelId="{46180610-89C3-4B92-845B-BC231E395C04}" type="parTrans" cxnId="{C12DA3FB-C479-4148-959F-89338F0AFF7F}">
      <dgm:prSet/>
      <dgm:spPr/>
      <dgm:t>
        <a:bodyPr/>
        <a:lstStyle/>
        <a:p>
          <a:endParaRPr lang="en-GB"/>
        </a:p>
      </dgm:t>
    </dgm:pt>
    <dgm:pt modelId="{0BAEA417-158E-478B-9897-1BDFEDB4B3F0}" type="sibTrans" cxnId="{C12DA3FB-C479-4148-959F-89338F0AFF7F}">
      <dgm:prSet/>
      <dgm:spPr/>
      <dgm:t>
        <a:bodyPr/>
        <a:lstStyle/>
        <a:p>
          <a:endParaRPr lang="en-GB"/>
        </a:p>
      </dgm:t>
    </dgm:pt>
    <dgm:pt modelId="{52F071B3-EA92-4095-B07E-EABC3D04FA41}" type="pres">
      <dgm:prSet presAssocID="{79EFE5D7-6217-48AA-8037-0CF3D7466095}" presName="diagram" presStyleCnt="0">
        <dgm:presLayoutVars>
          <dgm:dir/>
        </dgm:presLayoutVars>
      </dgm:prSet>
      <dgm:spPr/>
      <dgm:t>
        <a:bodyPr/>
        <a:lstStyle/>
        <a:p>
          <a:endParaRPr lang="en-GB"/>
        </a:p>
      </dgm:t>
    </dgm:pt>
    <dgm:pt modelId="{17425F30-F1EB-49BA-9DC0-9F8EF5CACCEF}" type="pres">
      <dgm:prSet presAssocID="{CDD3CD81-D5BF-47F8-9E77-5EBBFFD9D507}" presName="composite" presStyleCnt="0"/>
      <dgm:spPr/>
    </dgm:pt>
    <dgm:pt modelId="{8CABA576-263B-403C-8651-283691D062BD}" type="pres">
      <dgm:prSet presAssocID="{CDD3CD81-D5BF-47F8-9E77-5EBBFFD9D507}" presName="Image" presStyleLbl="bgShp" presStyleIdx="0" presStyleCnt="3" custScaleX="147915" custScaleY="113280" custLinFactNeighborX="-26193" custLinFactNeighborY="40166"/>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D40BD190-E261-46E2-A37C-BCFB00E3E9B1}" type="pres">
      <dgm:prSet presAssocID="{CDD3CD81-D5BF-47F8-9E77-5EBBFFD9D507}" presName="Parent" presStyleLbl="node0" presStyleIdx="0" presStyleCnt="3" custLinFactY="100000" custLinFactNeighborX="-59481" custLinFactNeighborY="113282">
        <dgm:presLayoutVars>
          <dgm:bulletEnabled val="1"/>
        </dgm:presLayoutVars>
      </dgm:prSet>
      <dgm:spPr/>
      <dgm:t>
        <a:bodyPr/>
        <a:lstStyle/>
        <a:p>
          <a:endParaRPr lang="en-GB"/>
        </a:p>
      </dgm:t>
    </dgm:pt>
    <dgm:pt modelId="{3A3FA3CA-6C68-4796-AA37-A817C8F03A59}" type="pres">
      <dgm:prSet presAssocID="{87070A09-6C0A-4833-A675-9A17AD1137D1}" presName="sibTrans" presStyleCnt="0"/>
      <dgm:spPr/>
    </dgm:pt>
    <dgm:pt modelId="{73C562D4-16FA-4367-8DA5-73DD0A5AF628}" type="pres">
      <dgm:prSet presAssocID="{19E9007D-126B-49C0-BD54-20847EC2FC3F}" presName="composite" presStyleCnt="0"/>
      <dgm:spPr/>
    </dgm:pt>
    <dgm:pt modelId="{A4E139E5-2704-4383-B976-DA7E5AEB2018}" type="pres">
      <dgm:prSet presAssocID="{19E9007D-126B-49C0-BD54-20847EC2FC3F}" presName="Image" presStyleLbl="bgShp" presStyleIdx="1" presStyleCnt="3" custLinFactNeighborX="2274" custLinFactNeighborY="32985"/>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773C6543-470C-4435-A088-9A17406B3C01}" type="pres">
      <dgm:prSet presAssocID="{19E9007D-126B-49C0-BD54-20847EC2FC3F}" presName="Parent" presStyleLbl="node0" presStyleIdx="1" presStyleCnt="3" custLinFactY="42459" custLinFactNeighborX="28850" custLinFactNeighborY="100000">
        <dgm:presLayoutVars>
          <dgm:bulletEnabled val="1"/>
        </dgm:presLayoutVars>
      </dgm:prSet>
      <dgm:spPr/>
      <dgm:t>
        <a:bodyPr/>
        <a:lstStyle/>
        <a:p>
          <a:endParaRPr lang="en-GB"/>
        </a:p>
      </dgm:t>
    </dgm:pt>
    <dgm:pt modelId="{CA08C1CC-ECE0-49A1-94A3-056631D5A683}" type="pres">
      <dgm:prSet presAssocID="{EEDEA9C7-408A-448C-B2B6-34E408A6C92F}" presName="sibTrans" presStyleCnt="0"/>
      <dgm:spPr/>
    </dgm:pt>
    <dgm:pt modelId="{18224EA8-AC78-48C3-B66E-8F2BEB13DC8C}" type="pres">
      <dgm:prSet presAssocID="{8B2E58BF-751A-4908-8974-AB675E5A620D}" presName="composite" presStyleCnt="0"/>
      <dgm:spPr/>
    </dgm:pt>
    <dgm:pt modelId="{3999F5DA-D619-4839-B51D-0D1ABADED34C}" type="pres">
      <dgm:prSet presAssocID="{8B2E58BF-751A-4908-8974-AB675E5A620D}" presName="Image"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C5937FBC-6F87-44D8-A4A8-B173766681A1}" type="pres">
      <dgm:prSet presAssocID="{8B2E58BF-751A-4908-8974-AB675E5A620D}" presName="Parent" presStyleLbl="node0" presStyleIdx="2" presStyleCnt="3" custLinFactNeighborX="78567" custLinFactNeighborY="-6765">
        <dgm:presLayoutVars>
          <dgm:bulletEnabled val="1"/>
        </dgm:presLayoutVars>
      </dgm:prSet>
      <dgm:spPr/>
      <dgm:t>
        <a:bodyPr/>
        <a:lstStyle/>
        <a:p>
          <a:endParaRPr lang="en-GB"/>
        </a:p>
      </dgm:t>
    </dgm:pt>
  </dgm:ptLst>
  <dgm:cxnLst>
    <dgm:cxn modelId="{7346137B-F8AA-4300-990C-B846C5156B17}" srcId="{79EFE5D7-6217-48AA-8037-0CF3D7466095}" destId="{19E9007D-126B-49C0-BD54-20847EC2FC3F}" srcOrd="1" destOrd="0" parTransId="{6A32410A-D90F-45FB-BB16-C880222C35A8}" sibTransId="{EEDEA9C7-408A-448C-B2B6-34E408A6C92F}"/>
    <dgm:cxn modelId="{492003D5-932F-4436-A363-03390E5E9FA6}" type="presOf" srcId="{79EFE5D7-6217-48AA-8037-0CF3D7466095}" destId="{52F071B3-EA92-4095-B07E-EABC3D04FA41}" srcOrd="0" destOrd="0" presId="urn:microsoft.com/office/officeart/2008/layout/BendingPictureCaption"/>
    <dgm:cxn modelId="{E960FF19-C2D1-4F76-A1A0-243D59CAEE4D}" type="presOf" srcId="{8B2E58BF-751A-4908-8974-AB675E5A620D}" destId="{C5937FBC-6F87-44D8-A4A8-B173766681A1}" srcOrd="0" destOrd="0" presId="urn:microsoft.com/office/officeart/2008/layout/BendingPictureCaption"/>
    <dgm:cxn modelId="{34BCE4DF-E9A7-489F-A679-72CB9B6D160E}" srcId="{79EFE5D7-6217-48AA-8037-0CF3D7466095}" destId="{CDD3CD81-D5BF-47F8-9E77-5EBBFFD9D507}" srcOrd="0" destOrd="0" parTransId="{3E437C96-0E41-486D-A330-98BD31D78098}" sibTransId="{87070A09-6C0A-4833-A675-9A17AD1137D1}"/>
    <dgm:cxn modelId="{5E77DCAF-AB7F-4AF8-A741-AAE6FAA66B04}" type="presOf" srcId="{CDD3CD81-D5BF-47F8-9E77-5EBBFFD9D507}" destId="{D40BD190-E261-46E2-A37C-BCFB00E3E9B1}" srcOrd="0" destOrd="0" presId="urn:microsoft.com/office/officeart/2008/layout/BendingPictureCaption"/>
    <dgm:cxn modelId="{E4E4FC91-AC89-4AB5-85AA-AF0338927BF9}" type="presOf" srcId="{19E9007D-126B-49C0-BD54-20847EC2FC3F}" destId="{773C6543-470C-4435-A088-9A17406B3C01}" srcOrd="0" destOrd="0" presId="urn:microsoft.com/office/officeart/2008/layout/BendingPictureCaption"/>
    <dgm:cxn modelId="{C12DA3FB-C479-4148-959F-89338F0AFF7F}" srcId="{79EFE5D7-6217-48AA-8037-0CF3D7466095}" destId="{8B2E58BF-751A-4908-8974-AB675E5A620D}" srcOrd="2" destOrd="0" parTransId="{46180610-89C3-4B92-845B-BC231E395C04}" sibTransId="{0BAEA417-158E-478B-9897-1BDFEDB4B3F0}"/>
    <dgm:cxn modelId="{EBF39EED-518E-45E2-B492-9819346153AA}" type="presParOf" srcId="{52F071B3-EA92-4095-B07E-EABC3D04FA41}" destId="{17425F30-F1EB-49BA-9DC0-9F8EF5CACCEF}" srcOrd="0" destOrd="0" presId="urn:microsoft.com/office/officeart/2008/layout/BendingPictureCaption"/>
    <dgm:cxn modelId="{58276DCB-F8AE-45EF-9E9D-8CB61D65E464}" type="presParOf" srcId="{17425F30-F1EB-49BA-9DC0-9F8EF5CACCEF}" destId="{8CABA576-263B-403C-8651-283691D062BD}" srcOrd="0" destOrd="0" presId="urn:microsoft.com/office/officeart/2008/layout/BendingPictureCaption"/>
    <dgm:cxn modelId="{86CD4EA0-4EB5-4963-8A85-393163408E05}" type="presParOf" srcId="{17425F30-F1EB-49BA-9DC0-9F8EF5CACCEF}" destId="{D40BD190-E261-46E2-A37C-BCFB00E3E9B1}" srcOrd="1" destOrd="0" presId="urn:microsoft.com/office/officeart/2008/layout/BendingPictureCaption"/>
    <dgm:cxn modelId="{BF05E165-D721-43BC-B7F1-1A8C46D61E8A}" type="presParOf" srcId="{52F071B3-EA92-4095-B07E-EABC3D04FA41}" destId="{3A3FA3CA-6C68-4796-AA37-A817C8F03A59}" srcOrd="1" destOrd="0" presId="urn:microsoft.com/office/officeart/2008/layout/BendingPictureCaption"/>
    <dgm:cxn modelId="{8E44247D-0424-4719-9477-C33BB23F0D66}" type="presParOf" srcId="{52F071B3-EA92-4095-B07E-EABC3D04FA41}" destId="{73C562D4-16FA-4367-8DA5-73DD0A5AF628}" srcOrd="2" destOrd="0" presId="urn:microsoft.com/office/officeart/2008/layout/BendingPictureCaption"/>
    <dgm:cxn modelId="{7F7BF307-EA78-4DB3-97AC-661F88215841}" type="presParOf" srcId="{73C562D4-16FA-4367-8DA5-73DD0A5AF628}" destId="{A4E139E5-2704-4383-B976-DA7E5AEB2018}" srcOrd="0" destOrd="0" presId="urn:microsoft.com/office/officeart/2008/layout/BendingPictureCaption"/>
    <dgm:cxn modelId="{1A9A616F-910A-4979-8D01-A17D61A550E0}" type="presParOf" srcId="{73C562D4-16FA-4367-8DA5-73DD0A5AF628}" destId="{773C6543-470C-4435-A088-9A17406B3C01}" srcOrd="1" destOrd="0" presId="urn:microsoft.com/office/officeart/2008/layout/BendingPictureCaption"/>
    <dgm:cxn modelId="{1D0F92B2-6E26-45B2-B858-6E226F4888D1}" type="presParOf" srcId="{52F071B3-EA92-4095-B07E-EABC3D04FA41}" destId="{CA08C1CC-ECE0-49A1-94A3-056631D5A683}" srcOrd="3" destOrd="0" presId="urn:microsoft.com/office/officeart/2008/layout/BendingPictureCaption"/>
    <dgm:cxn modelId="{42C1B061-B501-4EA9-BEDF-BC71546FE763}" type="presParOf" srcId="{52F071B3-EA92-4095-B07E-EABC3D04FA41}" destId="{18224EA8-AC78-48C3-B66E-8F2BEB13DC8C}" srcOrd="4" destOrd="0" presId="urn:microsoft.com/office/officeart/2008/layout/BendingPictureCaption"/>
    <dgm:cxn modelId="{B9C47F3D-EF20-4EF6-BCDC-55163B969490}" type="presParOf" srcId="{18224EA8-AC78-48C3-B66E-8F2BEB13DC8C}" destId="{3999F5DA-D619-4839-B51D-0D1ABADED34C}" srcOrd="0" destOrd="0" presId="urn:microsoft.com/office/officeart/2008/layout/BendingPictureCaption"/>
    <dgm:cxn modelId="{76D000EF-FCBE-4A82-90D1-D3FC58D156BB}" type="presParOf" srcId="{18224EA8-AC78-48C3-B66E-8F2BEB13DC8C}" destId="{C5937FBC-6F87-44D8-A4A8-B173766681A1}"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D885DB-60B7-4A21-A89A-51F45C38C26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9E08F62-CFB1-4E79-8909-BD339E856B2C}">
      <dgm:prSet custT="1"/>
      <dgm:spPr/>
      <dgm:t>
        <a:bodyPr/>
        <a:lstStyle/>
        <a:p>
          <a:r>
            <a:rPr lang="en-US" sz="1600" b="1" dirty="0" smtClean="0"/>
            <a:t>France</a:t>
          </a:r>
          <a:endParaRPr lang="en-US" sz="1300" b="1" dirty="0" smtClean="0"/>
        </a:p>
        <a:p>
          <a:r>
            <a:rPr lang="en-US" sz="1300" b="1" dirty="0" smtClean="0"/>
            <a:t> (Andra)</a:t>
          </a:r>
        </a:p>
      </dgm:t>
    </dgm:pt>
    <dgm:pt modelId="{8E043B9D-7158-4D7D-8D6B-383427709751}" type="parTrans" cxnId="{156FFE78-C1C8-4037-AADB-A2A8EF901F84}">
      <dgm:prSet/>
      <dgm:spPr/>
      <dgm:t>
        <a:bodyPr/>
        <a:lstStyle/>
        <a:p>
          <a:endParaRPr lang="en-US"/>
        </a:p>
      </dgm:t>
    </dgm:pt>
    <dgm:pt modelId="{B3F0C4CD-506B-411C-9A99-4C6687AC4ED9}" type="sibTrans" cxnId="{156FFE78-C1C8-4037-AADB-A2A8EF901F84}">
      <dgm:prSet/>
      <dgm:spPr/>
      <dgm:t>
        <a:bodyPr/>
        <a:lstStyle/>
        <a:p>
          <a:endParaRPr lang="en-US"/>
        </a:p>
      </dgm:t>
    </dgm:pt>
    <dgm:pt modelId="{23D79602-8DF5-4B23-9523-1CAC9EE3FDB7}">
      <dgm:prSet custT="1"/>
      <dgm:spPr/>
      <dgm:t>
        <a:bodyPr/>
        <a:lstStyle/>
        <a:p>
          <a:r>
            <a:rPr lang="en-US" sz="1600" b="1" dirty="0" smtClean="0"/>
            <a:t>Spain </a:t>
          </a:r>
        </a:p>
        <a:p>
          <a:r>
            <a:rPr lang="en-US" sz="1300" b="1" dirty="0" smtClean="0"/>
            <a:t>(Enresa and </a:t>
          </a:r>
          <a:r>
            <a:rPr lang="en-US" sz="1300" b="1" dirty="0" err="1" smtClean="0"/>
            <a:t>Aitemin</a:t>
          </a:r>
          <a:r>
            <a:rPr lang="en-US" sz="1300" b="1" dirty="0" smtClean="0"/>
            <a:t>)</a:t>
          </a:r>
        </a:p>
      </dgm:t>
    </dgm:pt>
    <dgm:pt modelId="{584D8FA7-249D-49C7-AC97-585575CD16D7}" type="parTrans" cxnId="{5EBDF4C0-0E4F-4BA1-8F2D-CEBD9248230C}">
      <dgm:prSet/>
      <dgm:spPr/>
      <dgm:t>
        <a:bodyPr/>
        <a:lstStyle/>
        <a:p>
          <a:endParaRPr lang="en-US"/>
        </a:p>
      </dgm:t>
    </dgm:pt>
    <dgm:pt modelId="{7DA3B8DB-0102-433E-A3F2-5CAC3F54F1A2}" type="sibTrans" cxnId="{5EBDF4C0-0E4F-4BA1-8F2D-CEBD9248230C}">
      <dgm:prSet/>
      <dgm:spPr/>
      <dgm:t>
        <a:bodyPr/>
        <a:lstStyle/>
        <a:p>
          <a:endParaRPr lang="en-US"/>
        </a:p>
      </dgm:t>
    </dgm:pt>
    <dgm:pt modelId="{CA3D7D60-8FA5-49DA-B144-F1F0F65550AA}">
      <dgm:prSet custT="1"/>
      <dgm:spPr/>
      <dgm:t>
        <a:bodyPr/>
        <a:lstStyle/>
        <a:p>
          <a:r>
            <a:rPr lang="en-US" sz="1600" b="1" dirty="0" smtClean="0"/>
            <a:t>Germany </a:t>
          </a:r>
        </a:p>
        <a:p>
          <a:r>
            <a:rPr lang="en-US" sz="1300" b="1" dirty="0" smtClean="0"/>
            <a:t>(DBE TECHNOLOGY)</a:t>
          </a:r>
        </a:p>
      </dgm:t>
    </dgm:pt>
    <dgm:pt modelId="{CA74F434-2F47-4DD0-8146-418CF5605C2E}" type="parTrans" cxnId="{C74D643E-0BB0-4C76-99FA-AA38BC6D03BA}">
      <dgm:prSet/>
      <dgm:spPr/>
      <dgm:t>
        <a:bodyPr/>
        <a:lstStyle/>
        <a:p>
          <a:endParaRPr lang="en-US"/>
        </a:p>
      </dgm:t>
    </dgm:pt>
    <dgm:pt modelId="{BB5279DE-F54E-4602-9C32-EEBDA418B777}" type="sibTrans" cxnId="{C74D643E-0BB0-4C76-99FA-AA38BC6D03BA}">
      <dgm:prSet/>
      <dgm:spPr/>
      <dgm:t>
        <a:bodyPr/>
        <a:lstStyle/>
        <a:p>
          <a:endParaRPr lang="en-US"/>
        </a:p>
      </dgm:t>
    </dgm:pt>
    <dgm:pt modelId="{E2CEC614-5026-4DE4-8ABC-41717540546A}">
      <dgm:prSet custT="1"/>
      <dgm:spPr/>
      <dgm:t>
        <a:bodyPr/>
        <a:lstStyle/>
        <a:p>
          <a:r>
            <a:rPr lang="en-US" sz="1600" b="1" dirty="0" smtClean="0"/>
            <a:t>Belgium</a:t>
          </a:r>
          <a:r>
            <a:rPr lang="en-US" sz="1400" b="1" dirty="0" smtClean="0"/>
            <a:t> (</a:t>
          </a:r>
          <a:r>
            <a:rPr lang="en-US" sz="1400" b="1" dirty="0" err="1" smtClean="0"/>
            <a:t>Euridice</a:t>
          </a:r>
          <a:r>
            <a:rPr lang="en-US" sz="1400" b="1" dirty="0" smtClean="0"/>
            <a:t>, UA) </a:t>
          </a:r>
        </a:p>
      </dgm:t>
    </dgm:pt>
    <dgm:pt modelId="{48197A75-9409-4B2C-AFCF-AAA5849933FD}" type="parTrans" cxnId="{AD8729DF-DE9A-42DC-924E-843CF2D4E691}">
      <dgm:prSet/>
      <dgm:spPr/>
      <dgm:t>
        <a:bodyPr/>
        <a:lstStyle/>
        <a:p>
          <a:endParaRPr lang="en-US"/>
        </a:p>
      </dgm:t>
    </dgm:pt>
    <dgm:pt modelId="{1883F5CD-2979-47D6-B151-6A10CEC658A6}" type="sibTrans" cxnId="{AD8729DF-DE9A-42DC-924E-843CF2D4E691}">
      <dgm:prSet/>
      <dgm:spPr/>
      <dgm:t>
        <a:bodyPr/>
        <a:lstStyle/>
        <a:p>
          <a:endParaRPr lang="en-US"/>
        </a:p>
      </dgm:t>
    </dgm:pt>
    <dgm:pt modelId="{25163F7E-9363-457C-879F-7108EA2E607C}">
      <dgm:prSet custT="1"/>
      <dgm:spPr/>
      <dgm:t>
        <a:bodyPr/>
        <a:lstStyle/>
        <a:p>
          <a:r>
            <a:rPr lang="en-US" sz="1600" b="1" dirty="0" smtClean="0"/>
            <a:t>United-Kingdom </a:t>
          </a:r>
        </a:p>
        <a:p>
          <a:r>
            <a:rPr lang="en-US" sz="1300" b="1" dirty="0" smtClean="0"/>
            <a:t>(NDA, UEA, GSL)</a:t>
          </a:r>
        </a:p>
      </dgm:t>
    </dgm:pt>
    <dgm:pt modelId="{59598ED8-A1B0-492D-B948-75E33181A5EA}" type="parTrans" cxnId="{FB0E4BDB-E261-44C6-8521-BF145CB33156}">
      <dgm:prSet/>
      <dgm:spPr/>
      <dgm:t>
        <a:bodyPr/>
        <a:lstStyle/>
        <a:p>
          <a:endParaRPr lang="en-US"/>
        </a:p>
      </dgm:t>
    </dgm:pt>
    <dgm:pt modelId="{8CD207EF-3702-48CE-8314-32485B0ED823}" type="sibTrans" cxnId="{FB0E4BDB-E261-44C6-8521-BF145CB33156}">
      <dgm:prSet/>
      <dgm:spPr/>
      <dgm:t>
        <a:bodyPr/>
        <a:lstStyle/>
        <a:p>
          <a:endParaRPr lang="en-US"/>
        </a:p>
      </dgm:t>
    </dgm:pt>
    <dgm:pt modelId="{125B78A6-CB87-4D4B-8FD4-E7BDA033D3DE}">
      <dgm:prSet custT="1"/>
      <dgm:spPr/>
      <dgm:t>
        <a:bodyPr/>
        <a:lstStyle/>
        <a:p>
          <a:r>
            <a:rPr lang="en-US" sz="1600" b="1" dirty="0" smtClean="0"/>
            <a:t>Netherlands</a:t>
          </a:r>
          <a:r>
            <a:rPr lang="en-US" sz="1300" b="1" dirty="0" smtClean="0"/>
            <a:t> (NRG) </a:t>
          </a:r>
        </a:p>
      </dgm:t>
    </dgm:pt>
    <dgm:pt modelId="{25C30BB1-826C-4362-9AA8-FE1C7778F571}" type="parTrans" cxnId="{C4A4CE69-2C1B-4CE8-81A0-679F870A6D08}">
      <dgm:prSet/>
      <dgm:spPr/>
      <dgm:t>
        <a:bodyPr/>
        <a:lstStyle/>
        <a:p>
          <a:endParaRPr lang="en-US"/>
        </a:p>
      </dgm:t>
    </dgm:pt>
    <dgm:pt modelId="{D1A50DC2-02F4-41B0-AFD9-748178151528}" type="sibTrans" cxnId="{C4A4CE69-2C1B-4CE8-81A0-679F870A6D08}">
      <dgm:prSet/>
      <dgm:spPr/>
      <dgm:t>
        <a:bodyPr/>
        <a:lstStyle/>
        <a:p>
          <a:endParaRPr lang="en-US"/>
        </a:p>
      </dgm:t>
    </dgm:pt>
    <dgm:pt modelId="{C0B6A1A0-2640-4020-A859-AA212BF98603}">
      <dgm:prSet custT="1"/>
      <dgm:spPr/>
      <dgm:t>
        <a:bodyPr/>
        <a:lstStyle/>
        <a:p>
          <a:r>
            <a:rPr lang="en-US" sz="1600" b="1" dirty="0" smtClean="0"/>
            <a:t>Finland </a:t>
          </a:r>
        </a:p>
        <a:p>
          <a:r>
            <a:rPr lang="en-US" sz="1400" b="1" dirty="0" smtClean="0"/>
            <a:t>(Posiva)</a:t>
          </a:r>
        </a:p>
      </dgm:t>
    </dgm:pt>
    <dgm:pt modelId="{A27EF8B4-1AD0-4FA8-8CA5-72E8887D4245}" type="parTrans" cxnId="{EAB25EC4-4BBC-4AAC-BD6D-985C0E244742}">
      <dgm:prSet/>
      <dgm:spPr/>
      <dgm:t>
        <a:bodyPr/>
        <a:lstStyle/>
        <a:p>
          <a:endParaRPr lang="en-US"/>
        </a:p>
      </dgm:t>
    </dgm:pt>
    <dgm:pt modelId="{05854604-5ED3-4295-B415-25AE371CC200}" type="sibTrans" cxnId="{EAB25EC4-4BBC-4AAC-BD6D-985C0E244742}">
      <dgm:prSet/>
      <dgm:spPr/>
      <dgm:t>
        <a:bodyPr/>
        <a:lstStyle/>
        <a:p>
          <a:endParaRPr lang="en-US"/>
        </a:p>
      </dgm:t>
    </dgm:pt>
    <dgm:pt modelId="{C607DF8D-2D25-4FF9-8707-0EEDFD0E3550}">
      <dgm:prSet custT="1"/>
      <dgm:spPr/>
      <dgm:t>
        <a:bodyPr/>
        <a:lstStyle/>
        <a:p>
          <a:r>
            <a:rPr lang="en-US" sz="1600" b="1" dirty="0" smtClean="0"/>
            <a:t>Czech Republic </a:t>
          </a:r>
          <a:r>
            <a:rPr lang="en-US" sz="1400" b="1" dirty="0" smtClean="0"/>
            <a:t>(RAWRA)</a:t>
          </a:r>
        </a:p>
      </dgm:t>
    </dgm:pt>
    <dgm:pt modelId="{EC3CB6B6-6099-41E4-9336-287AC354399B}" type="parTrans" cxnId="{779C9D42-B738-4FE5-B948-C6740FDD973F}">
      <dgm:prSet/>
      <dgm:spPr/>
      <dgm:t>
        <a:bodyPr/>
        <a:lstStyle/>
        <a:p>
          <a:endParaRPr lang="en-US"/>
        </a:p>
      </dgm:t>
    </dgm:pt>
    <dgm:pt modelId="{22E0DF75-7389-4432-A691-2981A73BCB43}" type="sibTrans" cxnId="{779C9D42-B738-4FE5-B948-C6740FDD973F}">
      <dgm:prSet/>
      <dgm:spPr/>
      <dgm:t>
        <a:bodyPr/>
        <a:lstStyle/>
        <a:p>
          <a:endParaRPr lang="en-US"/>
        </a:p>
      </dgm:t>
    </dgm:pt>
    <dgm:pt modelId="{6A74CDF9-A979-44E8-BCC6-C39398A8E5B8}">
      <dgm:prSet/>
      <dgm:spPr/>
      <dgm:t>
        <a:bodyPr/>
        <a:lstStyle/>
        <a:p>
          <a:r>
            <a:rPr lang="en-US" b="1" dirty="0" smtClean="0"/>
            <a:t>Sweden </a:t>
          </a:r>
        </a:p>
        <a:p>
          <a:r>
            <a:rPr lang="en-US" b="1" dirty="0" smtClean="0"/>
            <a:t>(SKB, UGOT) </a:t>
          </a:r>
        </a:p>
      </dgm:t>
    </dgm:pt>
    <dgm:pt modelId="{83EF759D-DD62-49D8-AD8D-E419BB245644}" type="parTrans" cxnId="{983815E1-A201-42FA-B93A-4126EFB136FB}">
      <dgm:prSet/>
      <dgm:spPr/>
      <dgm:t>
        <a:bodyPr/>
        <a:lstStyle/>
        <a:p>
          <a:endParaRPr lang="en-US"/>
        </a:p>
      </dgm:t>
    </dgm:pt>
    <dgm:pt modelId="{5630E358-FB08-479F-B1B9-D5EA7192CEFB}" type="sibTrans" cxnId="{983815E1-A201-42FA-B93A-4126EFB136FB}">
      <dgm:prSet/>
      <dgm:spPr/>
      <dgm:t>
        <a:bodyPr/>
        <a:lstStyle/>
        <a:p>
          <a:endParaRPr lang="en-US"/>
        </a:p>
      </dgm:t>
    </dgm:pt>
    <dgm:pt modelId="{C2E0FF83-A890-46CA-A41A-29AAC260C300}">
      <dgm:prSet/>
      <dgm:spPr/>
      <dgm:t>
        <a:bodyPr/>
        <a:lstStyle/>
        <a:p>
          <a:r>
            <a:rPr lang="fr-FR" b="1" dirty="0" smtClean="0">
              <a:latin typeface="Arial Black" pitchFamily="34" charset="0"/>
            </a:rPr>
            <a:t>EU Countries</a:t>
          </a:r>
          <a:endParaRPr lang="en-US" b="1" dirty="0">
            <a:latin typeface="Arial Black" pitchFamily="34" charset="0"/>
          </a:endParaRPr>
        </a:p>
      </dgm:t>
    </dgm:pt>
    <dgm:pt modelId="{4E901284-18BD-4E93-9EF5-BCA5A2CA3542}" type="parTrans" cxnId="{AFF9D5D5-03FB-425F-98F3-E50DF9623EE3}">
      <dgm:prSet/>
      <dgm:spPr/>
      <dgm:t>
        <a:bodyPr/>
        <a:lstStyle/>
        <a:p>
          <a:endParaRPr lang="en-US"/>
        </a:p>
      </dgm:t>
    </dgm:pt>
    <dgm:pt modelId="{EFC4ED7D-434D-4B84-9352-28936BC34FCB}" type="sibTrans" cxnId="{AFF9D5D5-03FB-425F-98F3-E50DF9623EE3}">
      <dgm:prSet/>
      <dgm:spPr/>
      <dgm:t>
        <a:bodyPr/>
        <a:lstStyle/>
        <a:p>
          <a:endParaRPr lang="en-US"/>
        </a:p>
      </dgm:t>
    </dgm:pt>
    <dgm:pt modelId="{61F79485-D795-4FBC-B828-46144406C8BE}" type="pres">
      <dgm:prSet presAssocID="{F3D885DB-60B7-4A21-A89A-51F45C38C263}" presName="diagram" presStyleCnt="0">
        <dgm:presLayoutVars>
          <dgm:dir/>
          <dgm:resizeHandles val="exact"/>
        </dgm:presLayoutVars>
      </dgm:prSet>
      <dgm:spPr/>
      <dgm:t>
        <a:bodyPr/>
        <a:lstStyle/>
        <a:p>
          <a:endParaRPr lang="en-US"/>
        </a:p>
      </dgm:t>
    </dgm:pt>
    <dgm:pt modelId="{AF6A4DDE-FE54-4768-9FC9-D80BE9B006C2}" type="pres">
      <dgm:prSet presAssocID="{C2E0FF83-A890-46CA-A41A-29AAC260C300}" presName="node" presStyleLbl="node1" presStyleIdx="0" presStyleCnt="10" custScaleX="319724" custLinFactNeighborX="-6370" custLinFactNeighborY="-33275">
        <dgm:presLayoutVars>
          <dgm:bulletEnabled val="1"/>
        </dgm:presLayoutVars>
      </dgm:prSet>
      <dgm:spPr/>
      <dgm:t>
        <a:bodyPr/>
        <a:lstStyle/>
        <a:p>
          <a:endParaRPr lang="en-US"/>
        </a:p>
      </dgm:t>
    </dgm:pt>
    <dgm:pt modelId="{C09D445C-8050-492B-8909-74359B20A7CE}" type="pres">
      <dgm:prSet presAssocID="{EFC4ED7D-434D-4B84-9352-28936BC34FCB}" presName="sibTrans" presStyleCnt="0"/>
      <dgm:spPr/>
      <dgm:t>
        <a:bodyPr/>
        <a:lstStyle/>
        <a:p>
          <a:endParaRPr lang="en-GB"/>
        </a:p>
      </dgm:t>
    </dgm:pt>
    <dgm:pt modelId="{7BF021BA-D3A0-4F8E-B009-A8947C0B54FA}" type="pres">
      <dgm:prSet presAssocID="{69E08F62-CFB1-4E79-8909-BD339E856B2C}" presName="node" presStyleLbl="node1" presStyleIdx="1" presStyleCnt="10" custLinFactNeighborX="896" custLinFactNeighborY="-40258">
        <dgm:presLayoutVars>
          <dgm:bulletEnabled val="1"/>
        </dgm:presLayoutVars>
      </dgm:prSet>
      <dgm:spPr/>
      <dgm:t>
        <a:bodyPr/>
        <a:lstStyle/>
        <a:p>
          <a:endParaRPr lang="en-US"/>
        </a:p>
      </dgm:t>
    </dgm:pt>
    <dgm:pt modelId="{3BB6E739-DBCD-4FDD-8974-8DBB3B283FB2}" type="pres">
      <dgm:prSet presAssocID="{B3F0C4CD-506B-411C-9A99-4C6687AC4ED9}" presName="sibTrans" presStyleCnt="0"/>
      <dgm:spPr/>
      <dgm:t>
        <a:bodyPr/>
        <a:lstStyle/>
        <a:p>
          <a:endParaRPr lang="en-GB"/>
        </a:p>
      </dgm:t>
    </dgm:pt>
    <dgm:pt modelId="{CCFA883F-13AE-4C75-9035-53DA7CCE7906}" type="pres">
      <dgm:prSet presAssocID="{23D79602-8DF5-4B23-9523-1CAC9EE3FDB7}" presName="node" presStyleLbl="node1" presStyleIdx="2" presStyleCnt="10" custLinFactNeighborX="896" custLinFactNeighborY="-40258">
        <dgm:presLayoutVars>
          <dgm:bulletEnabled val="1"/>
        </dgm:presLayoutVars>
      </dgm:prSet>
      <dgm:spPr/>
      <dgm:t>
        <a:bodyPr/>
        <a:lstStyle/>
        <a:p>
          <a:endParaRPr lang="en-US"/>
        </a:p>
      </dgm:t>
    </dgm:pt>
    <dgm:pt modelId="{EBC84A4F-2CEA-4802-983A-6D3EDBA6E49C}" type="pres">
      <dgm:prSet presAssocID="{7DA3B8DB-0102-433E-A3F2-5CAC3F54F1A2}" presName="sibTrans" presStyleCnt="0"/>
      <dgm:spPr/>
      <dgm:t>
        <a:bodyPr/>
        <a:lstStyle/>
        <a:p>
          <a:endParaRPr lang="en-GB"/>
        </a:p>
      </dgm:t>
    </dgm:pt>
    <dgm:pt modelId="{5E2C9185-AAFA-4A90-B0CA-F5692A02A79E}" type="pres">
      <dgm:prSet presAssocID="{CA3D7D60-8FA5-49DA-B144-F1F0F65550AA}" presName="node" presStyleLbl="node1" presStyleIdx="3" presStyleCnt="10" custLinFactNeighborX="896" custLinFactNeighborY="-40258">
        <dgm:presLayoutVars>
          <dgm:bulletEnabled val="1"/>
        </dgm:presLayoutVars>
      </dgm:prSet>
      <dgm:spPr/>
      <dgm:t>
        <a:bodyPr/>
        <a:lstStyle/>
        <a:p>
          <a:endParaRPr lang="en-US"/>
        </a:p>
      </dgm:t>
    </dgm:pt>
    <dgm:pt modelId="{D59BEE1A-CC5E-467E-BADE-279B8EE9EFCB}" type="pres">
      <dgm:prSet presAssocID="{BB5279DE-F54E-4602-9C32-EEBDA418B777}" presName="sibTrans" presStyleCnt="0"/>
      <dgm:spPr/>
      <dgm:t>
        <a:bodyPr/>
        <a:lstStyle/>
        <a:p>
          <a:endParaRPr lang="en-GB"/>
        </a:p>
      </dgm:t>
    </dgm:pt>
    <dgm:pt modelId="{F80F2BA1-4E05-43E3-8571-B9FA724E3C99}" type="pres">
      <dgm:prSet presAssocID="{E2CEC614-5026-4DE4-8ABC-41717540546A}" presName="node" presStyleLbl="node1" presStyleIdx="4" presStyleCnt="10" custLinFactNeighborX="896" custLinFactNeighborY="-40258">
        <dgm:presLayoutVars>
          <dgm:bulletEnabled val="1"/>
        </dgm:presLayoutVars>
      </dgm:prSet>
      <dgm:spPr/>
      <dgm:t>
        <a:bodyPr/>
        <a:lstStyle/>
        <a:p>
          <a:endParaRPr lang="en-US"/>
        </a:p>
      </dgm:t>
    </dgm:pt>
    <dgm:pt modelId="{AEB6C6BE-08CD-40F3-9FEF-4C89BD1E0952}" type="pres">
      <dgm:prSet presAssocID="{1883F5CD-2979-47D6-B151-6A10CEC658A6}" presName="sibTrans" presStyleCnt="0"/>
      <dgm:spPr/>
      <dgm:t>
        <a:bodyPr/>
        <a:lstStyle/>
        <a:p>
          <a:endParaRPr lang="en-GB"/>
        </a:p>
      </dgm:t>
    </dgm:pt>
    <dgm:pt modelId="{A40700CA-57F9-4BC0-BA6F-B6086A6CE01C}" type="pres">
      <dgm:prSet presAssocID="{25163F7E-9363-457C-879F-7108EA2E607C}" presName="node" presStyleLbl="node1" presStyleIdx="5" presStyleCnt="10" custLinFactNeighborX="896" custLinFactNeighborY="-40258">
        <dgm:presLayoutVars>
          <dgm:bulletEnabled val="1"/>
        </dgm:presLayoutVars>
      </dgm:prSet>
      <dgm:spPr/>
      <dgm:t>
        <a:bodyPr/>
        <a:lstStyle/>
        <a:p>
          <a:endParaRPr lang="en-US"/>
        </a:p>
      </dgm:t>
    </dgm:pt>
    <dgm:pt modelId="{7B2E6045-8F7A-41E0-89DE-65A582245428}" type="pres">
      <dgm:prSet presAssocID="{8CD207EF-3702-48CE-8314-32485B0ED823}" presName="sibTrans" presStyleCnt="0"/>
      <dgm:spPr/>
      <dgm:t>
        <a:bodyPr/>
        <a:lstStyle/>
        <a:p>
          <a:endParaRPr lang="en-GB"/>
        </a:p>
      </dgm:t>
    </dgm:pt>
    <dgm:pt modelId="{88C83927-8857-4803-B86F-F9AE1B84245C}" type="pres">
      <dgm:prSet presAssocID="{125B78A6-CB87-4D4B-8FD4-E7BDA033D3DE}" presName="node" presStyleLbl="node1" presStyleIdx="6" presStyleCnt="10" custLinFactNeighborX="896" custLinFactNeighborY="-40258">
        <dgm:presLayoutVars>
          <dgm:bulletEnabled val="1"/>
        </dgm:presLayoutVars>
      </dgm:prSet>
      <dgm:spPr/>
      <dgm:t>
        <a:bodyPr/>
        <a:lstStyle/>
        <a:p>
          <a:endParaRPr lang="en-US"/>
        </a:p>
      </dgm:t>
    </dgm:pt>
    <dgm:pt modelId="{2686774F-C06B-4835-B8D9-476BC997CF85}" type="pres">
      <dgm:prSet presAssocID="{D1A50DC2-02F4-41B0-AFD9-748178151528}" presName="sibTrans" presStyleCnt="0"/>
      <dgm:spPr/>
      <dgm:t>
        <a:bodyPr/>
        <a:lstStyle/>
        <a:p>
          <a:endParaRPr lang="en-GB"/>
        </a:p>
      </dgm:t>
    </dgm:pt>
    <dgm:pt modelId="{D6555C34-06B8-4CE3-872F-8BEFEAB8116F}" type="pres">
      <dgm:prSet presAssocID="{C0B6A1A0-2640-4020-A859-AA212BF98603}" presName="node" presStyleLbl="node1" presStyleIdx="7" presStyleCnt="10" custLinFactNeighborX="896" custLinFactNeighborY="-40258">
        <dgm:presLayoutVars>
          <dgm:bulletEnabled val="1"/>
        </dgm:presLayoutVars>
      </dgm:prSet>
      <dgm:spPr/>
      <dgm:t>
        <a:bodyPr/>
        <a:lstStyle/>
        <a:p>
          <a:endParaRPr lang="en-US"/>
        </a:p>
      </dgm:t>
    </dgm:pt>
    <dgm:pt modelId="{F472F548-6B42-4EC2-9438-48EB05612AF2}" type="pres">
      <dgm:prSet presAssocID="{05854604-5ED3-4295-B415-25AE371CC200}" presName="sibTrans" presStyleCnt="0"/>
      <dgm:spPr/>
      <dgm:t>
        <a:bodyPr/>
        <a:lstStyle/>
        <a:p>
          <a:endParaRPr lang="en-GB"/>
        </a:p>
      </dgm:t>
    </dgm:pt>
    <dgm:pt modelId="{8D99D81A-8018-477A-B3CB-57E58A63A831}" type="pres">
      <dgm:prSet presAssocID="{C607DF8D-2D25-4FF9-8707-0EEDFD0E3550}" presName="node" presStyleLbl="node1" presStyleIdx="8" presStyleCnt="10" custLinFactNeighborX="896" custLinFactNeighborY="-40258">
        <dgm:presLayoutVars>
          <dgm:bulletEnabled val="1"/>
        </dgm:presLayoutVars>
      </dgm:prSet>
      <dgm:spPr/>
      <dgm:t>
        <a:bodyPr/>
        <a:lstStyle/>
        <a:p>
          <a:endParaRPr lang="en-US"/>
        </a:p>
      </dgm:t>
    </dgm:pt>
    <dgm:pt modelId="{8225DE80-83A6-4CEF-AC79-6CDCCAB88416}" type="pres">
      <dgm:prSet presAssocID="{22E0DF75-7389-4432-A691-2981A73BCB43}" presName="sibTrans" presStyleCnt="0"/>
      <dgm:spPr/>
      <dgm:t>
        <a:bodyPr/>
        <a:lstStyle/>
        <a:p>
          <a:endParaRPr lang="en-GB"/>
        </a:p>
      </dgm:t>
    </dgm:pt>
    <dgm:pt modelId="{2364D7F1-26D7-4C34-BC57-C5749C146CA3}" type="pres">
      <dgm:prSet presAssocID="{6A74CDF9-A979-44E8-BCC6-C39398A8E5B8}" presName="node" presStyleLbl="node1" presStyleIdx="9" presStyleCnt="10" custLinFactNeighborX="896" custLinFactNeighborY="-40258">
        <dgm:presLayoutVars>
          <dgm:bulletEnabled val="1"/>
        </dgm:presLayoutVars>
      </dgm:prSet>
      <dgm:spPr/>
      <dgm:t>
        <a:bodyPr/>
        <a:lstStyle/>
        <a:p>
          <a:endParaRPr lang="en-US"/>
        </a:p>
      </dgm:t>
    </dgm:pt>
  </dgm:ptLst>
  <dgm:cxnLst>
    <dgm:cxn modelId="{AD8729DF-DE9A-42DC-924E-843CF2D4E691}" srcId="{F3D885DB-60B7-4A21-A89A-51F45C38C263}" destId="{E2CEC614-5026-4DE4-8ABC-41717540546A}" srcOrd="4" destOrd="0" parTransId="{48197A75-9409-4B2C-AFCF-AAA5849933FD}" sibTransId="{1883F5CD-2979-47D6-B151-6A10CEC658A6}"/>
    <dgm:cxn modelId="{416E7384-8E51-40E7-AE8D-6D11DEE1420B}" type="presOf" srcId="{C2E0FF83-A890-46CA-A41A-29AAC260C300}" destId="{AF6A4DDE-FE54-4768-9FC9-D80BE9B006C2}" srcOrd="0" destOrd="0" presId="urn:microsoft.com/office/officeart/2005/8/layout/default"/>
    <dgm:cxn modelId="{092FE6A1-4D75-400E-B37D-2BB281D7C698}" type="presOf" srcId="{F3D885DB-60B7-4A21-A89A-51F45C38C263}" destId="{61F79485-D795-4FBC-B828-46144406C8BE}" srcOrd="0" destOrd="0" presId="urn:microsoft.com/office/officeart/2005/8/layout/default"/>
    <dgm:cxn modelId="{E79A2860-AD56-4AF0-B11B-148A0F25CED7}" type="presOf" srcId="{25163F7E-9363-457C-879F-7108EA2E607C}" destId="{A40700CA-57F9-4BC0-BA6F-B6086A6CE01C}" srcOrd="0" destOrd="0" presId="urn:microsoft.com/office/officeart/2005/8/layout/default"/>
    <dgm:cxn modelId="{94BF2079-95BE-43DA-9F99-18715700E7D7}" type="presOf" srcId="{C0B6A1A0-2640-4020-A859-AA212BF98603}" destId="{D6555C34-06B8-4CE3-872F-8BEFEAB8116F}" srcOrd="0" destOrd="0" presId="urn:microsoft.com/office/officeart/2005/8/layout/default"/>
    <dgm:cxn modelId="{5EBDF4C0-0E4F-4BA1-8F2D-CEBD9248230C}" srcId="{F3D885DB-60B7-4A21-A89A-51F45C38C263}" destId="{23D79602-8DF5-4B23-9523-1CAC9EE3FDB7}" srcOrd="2" destOrd="0" parTransId="{584D8FA7-249D-49C7-AC97-585575CD16D7}" sibTransId="{7DA3B8DB-0102-433E-A3F2-5CAC3F54F1A2}"/>
    <dgm:cxn modelId="{EAB25EC4-4BBC-4AAC-BD6D-985C0E244742}" srcId="{F3D885DB-60B7-4A21-A89A-51F45C38C263}" destId="{C0B6A1A0-2640-4020-A859-AA212BF98603}" srcOrd="7" destOrd="0" parTransId="{A27EF8B4-1AD0-4FA8-8CA5-72E8887D4245}" sibTransId="{05854604-5ED3-4295-B415-25AE371CC200}"/>
    <dgm:cxn modelId="{779C9D42-B738-4FE5-B948-C6740FDD973F}" srcId="{F3D885DB-60B7-4A21-A89A-51F45C38C263}" destId="{C607DF8D-2D25-4FF9-8707-0EEDFD0E3550}" srcOrd="8" destOrd="0" parTransId="{EC3CB6B6-6099-41E4-9336-287AC354399B}" sibTransId="{22E0DF75-7389-4432-A691-2981A73BCB43}"/>
    <dgm:cxn modelId="{14A6AD34-7F20-4443-B24A-7F078FACFBB5}" type="presOf" srcId="{125B78A6-CB87-4D4B-8FD4-E7BDA033D3DE}" destId="{88C83927-8857-4803-B86F-F9AE1B84245C}" srcOrd="0" destOrd="0" presId="urn:microsoft.com/office/officeart/2005/8/layout/default"/>
    <dgm:cxn modelId="{AFF9D5D5-03FB-425F-98F3-E50DF9623EE3}" srcId="{F3D885DB-60B7-4A21-A89A-51F45C38C263}" destId="{C2E0FF83-A890-46CA-A41A-29AAC260C300}" srcOrd="0" destOrd="0" parTransId="{4E901284-18BD-4E93-9EF5-BCA5A2CA3542}" sibTransId="{EFC4ED7D-434D-4B84-9352-28936BC34FCB}"/>
    <dgm:cxn modelId="{FB0E4BDB-E261-44C6-8521-BF145CB33156}" srcId="{F3D885DB-60B7-4A21-A89A-51F45C38C263}" destId="{25163F7E-9363-457C-879F-7108EA2E607C}" srcOrd="5" destOrd="0" parTransId="{59598ED8-A1B0-492D-B948-75E33181A5EA}" sibTransId="{8CD207EF-3702-48CE-8314-32485B0ED823}"/>
    <dgm:cxn modelId="{899FE6D2-5F50-4F4A-AC6B-030068AD73D5}" type="presOf" srcId="{23D79602-8DF5-4B23-9523-1CAC9EE3FDB7}" destId="{CCFA883F-13AE-4C75-9035-53DA7CCE7906}" srcOrd="0" destOrd="0" presId="urn:microsoft.com/office/officeart/2005/8/layout/default"/>
    <dgm:cxn modelId="{983815E1-A201-42FA-B93A-4126EFB136FB}" srcId="{F3D885DB-60B7-4A21-A89A-51F45C38C263}" destId="{6A74CDF9-A979-44E8-BCC6-C39398A8E5B8}" srcOrd="9" destOrd="0" parTransId="{83EF759D-DD62-49D8-AD8D-E419BB245644}" sibTransId="{5630E358-FB08-479F-B1B9-D5EA7192CEFB}"/>
    <dgm:cxn modelId="{B7E83FC9-FFC0-4A3E-9809-DAE257922C9A}" type="presOf" srcId="{E2CEC614-5026-4DE4-8ABC-41717540546A}" destId="{F80F2BA1-4E05-43E3-8571-B9FA724E3C99}" srcOrd="0" destOrd="0" presId="urn:microsoft.com/office/officeart/2005/8/layout/default"/>
    <dgm:cxn modelId="{0BBCC1B1-6D95-4318-A3AC-0A0860D20E96}" type="presOf" srcId="{C607DF8D-2D25-4FF9-8707-0EEDFD0E3550}" destId="{8D99D81A-8018-477A-B3CB-57E58A63A831}" srcOrd="0" destOrd="0" presId="urn:microsoft.com/office/officeart/2005/8/layout/default"/>
    <dgm:cxn modelId="{C74D643E-0BB0-4C76-99FA-AA38BC6D03BA}" srcId="{F3D885DB-60B7-4A21-A89A-51F45C38C263}" destId="{CA3D7D60-8FA5-49DA-B144-F1F0F65550AA}" srcOrd="3" destOrd="0" parTransId="{CA74F434-2F47-4DD0-8146-418CF5605C2E}" sibTransId="{BB5279DE-F54E-4602-9C32-EEBDA418B777}"/>
    <dgm:cxn modelId="{C4A4CE69-2C1B-4CE8-81A0-679F870A6D08}" srcId="{F3D885DB-60B7-4A21-A89A-51F45C38C263}" destId="{125B78A6-CB87-4D4B-8FD4-E7BDA033D3DE}" srcOrd="6" destOrd="0" parTransId="{25C30BB1-826C-4362-9AA8-FE1C7778F571}" sibTransId="{D1A50DC2-02F4-41B0-AFD9-748178151528}"/>
    <dgm:cxn modelId="{D3E84B73-124E-40D1-B7CF-077F356E2208}" type="presOf" srcId="{CA3D7D60-8FA5-49DA-B144-F1F0F65550AA}" destId="{5E2C9185-AAFA-4A90-B0CA-F5692A02A79E}" srcOrd="0" destOrd="0" presId="urn:microsoft.com/office/officeart/2005/8/layout/default"/>
    <dgm:cxn modelId="{ADAE9DD9-15E2-481D-B07C-4960721391A1}" type="presOf" srcId="{6A74CDF9-A979-44E8-BCC6-C39398A8E5B8}" destId="{2364D7F1-26D7-4C34-BC57-C5749C146CA3}" srcOrd="0" destOrd="0" presId="urn:microsoft.com/office/officeart/2005/8/layout/default"/>
    <dgm:cxn modelId="{A5EA13D1-2C83-4506-B7F0-DBA68B846C2E}" type="presOf" srcId="{69E08F62-CFB1-4E79-8909-BD339E856B2C}" destId="{7BF021BA-D3A0-4F8E-B009-A8947C0B54FA}" srcOrd="0" destOrd="0" presId="urn:microsoft.com/office/officeart/2005/8/layout/default"/>
    <dgm:cxn modelId="{156FFE78-C1C8-4037-AADB-A2A8EF901F84}" srcId="{F3D885DB-60B7-4A21-A89A-51F45C38C263}" destId="{69E08F62-CFB1-4E79-8909-BD339E856B2C}" srcOrd="1" destOrd="0" parTransId="{8E043B9D-7158-4D7D-8D6B-383427709751}" sibTransId="{B3F0C4CD-506B-411C-9A99-4C6687AC4ED9}"/>
    <dgm:cxn modelId="{53A553A6-BEA9-4646-A035-2DF9A725CDC6}" type="presParOf" srcId="{61F79485-D795-4FBC-B828-46144406C8BE}" destId="{AF6A4DDE-FE54-4768-9FC9-D80BE9B006C2}" srcOrd="0" destOrd="0" presId="urn:microsoft.com/office/officeart/2005/8/layout/default"/>
    <dgm:cxn modelId="{C60D4170-2C10-4E11-AEFC-7F71353C64B7}" type="presParOf" srcId="{61F79485-D795-4FBC-B828-46144406C8BE}" destId="{C09D445C-8050-492B-8909-74359B20A7CE}" srcOrd="1" destOrd="0" presId="urn:microsoft.com/office/officeart/2005/8/layout/default"/>
    <dgm:cxn modelId="{4DC3366D-8676-42DB-A26A-B168FBD2FB82}" type="presParOf" srcId="{61F79485-D795-4FBC-B828-46144406C8BE}" destId="{7BF021BA-D3A0-4F8E-B009-A8947C0B54FA}" srcOrd="2" destOrd="0" presId="urn:microsoft.com/office/officeart/2005/8/layout/default"/>
    <dgm:cxn modelId="{B0FF900F-6936-43B7-A86C-6250FE52F9B6}" type="presParOf" srcId="{61F79485-D795-4FBC-B828-46144406C8BE}" destId="{3BB6E739-DBCD-4FDD-8974-8DBB3B283FB2}" srcOrd="3" destOrd="0" presId="urn:microsoft.com/office/officeart/2005/8/layout/default"/>
    <dgm:cxn modelId="{3E42D731-B432-4E2F-B26F-A1A6C0A2BD28}" type="presParOf" srcId="{61F79485-D795-4FBC-B828-46144406C8BE}" destId="{CCFA883F-13AE-4C75-9035-53DA7CCE7906}" srcOrd="4" destOrd="0" presId="urn:microsoft.com/office/officeart/2005/8/layout/default"/>
    <dgm:cxn modelId="{401914AC-8274-4D4D-94A2-43326A4DB50B}" type="presParOf" srcId="{61F79485-D795-4FBC-B828-46144406C8BE}" destId="{EBC84A4F-2CEA-4802-983A-6D3EDBA6E49C}" srcOrd="5" destOrd="0" presId="urn:microsoft.com/office/officeart/2005/8/layout/default"/>
    <dgm:cxn modelId="{862763BF-C8B1-480E-AD68-0BA75B23EF41}" type="presParOf" srcId="{61F79485-D795-4FBC-B828-46144406C8BE}" destId="{5E2C9185-AAFA-4A90-B0CA-F5692A02A79E}" srcOrd="6" destOrd="0" presId="urn:microsoft.com/office/officeart/2005/8/layout/default"/>
    <dgm:cxn modelId="{7BDB0EE7-8F6C-4A22-8BAA-B8EE8E8752B5}" type="presParOf" srcId="{61F79485-D795-4FBC-B828-46144406C8BE}" destId="{D59BEE1A-CC5E-467E-BADE-279B8EE9EFCB}" srcOrd="7" destOrd="0" presId="urn:microsoft.com/office/officeart/2005/8/layout/default"/>
    <dgm:cxn modelId="{DE91ADC5-55C8-4360-ABCC-EC4C627BCA98}" type="presParOf" srcId="{61F79485-D795-4FBC-B828-46144406C8BE}" destId="{F80F2BA1-4E05-43E3-8571-B9FA724E3C99}" srcOrd="8" destOrd="0" presId="urn:microsoft.com/office/officeart/2005/8/layout/default"/>
    <dgm:cxn modelId="{BE2ADFC7-D392-4A69-9286-12017645A329}" type="presParOf" srcId="{61F79485-D795-4FBC-B828-46144406C8BE}" destId="{AEB6C6BE-08CD-40F3-9FEF-4C89BD1E0952}" srcOrd="9" destOrd="0" presId="urn:microsoft.com/office/officeart/2005/8/layout/default"/>
    <dgm:cxn modelId="{CC89B512-9D1C-464F-B71A-FE9C3A4EB859}" type="presParOf" srcId="{61F79485-D795-4FBC-B828-46144406C8BE}" destId="{A40700CA-57F9-4BC0-BA6F-B6086A6CE01C}" srcOrd="10" destOrd="0" presId="urn:microsoft.com/office/officeart/2005/8/layout/default"/>
    <dgm:cxn modelId="{13E1E478-CA0F-4ACD-94A6-E45D36DBB182}" type="presParOf" srcId="{61F79485-D795-4FBC-B828-46144406C8BE}" destId="{7B2E6045-8F7A-41E0-89DE-65A582245428}" srcOrd="11" destOrd="0" presId="urn:microsoft.com/office/officeart/2005/8/layout/default"/>
    <dgm:cxn modelId="{665C9132-5E95-43C5-99FC-191F50996E83}" type="presParOf" srcId="{61F79485-D795-4FBC-B828-46144406C8BE}" destId="{88C83927-8857-4803-B86F-F9AE1B84245C}" srcOrd="12" destOrd="0" presId="urn:microsoft.com/office/officeart/2005/8/layout/default"/>
    <dgm:cxn modelId="{84E2E8CC-1E75-4DF0-841B-C86B1EC9E235}" type="presParOf" srcId="{61F79485-D795-4FBC-B828-46144406C8BE}" destId="{2686774F-C06B-4835-B8D9-476BC997CF85}" srcOrd="13" destOrd="0" presId="urn:microsoft.com/office/officeart/2005/8/layout/default"/>
    <dgm:cxn modelId="{7636ABAC-3BAD-42E8-A641-C8178429EF61}" type="presParOf" srcId="{61F79485-D795-4FBC-B828-46144406C8BE}" destId="{D6555C34-06B8-4CE3-872F-8BEFEAB8116F}" srcOrd="14" destOrd="0" presId="urn:microsoft.com/office/officeart/2005/8/layout/default"/>
    <dgm:cxn modelId="{9A7E0F30-2207-4AAB-9408-5404BFBF95A2}" type="presParOf" srcId="{61F79485-D795-4FBC-B828-46144406C8BE}" destId="{F472F548-6B42-4EC2-9438-48EB05612AF2}" srcOrd="15" destOrd="0" presId="urn:microsoft.com/office/officeart/2005/8/layout/default"/>
    <dgm:cxn modelId="{DA60F143-1E56-4CB8-936A-9D4ADF09995A}" type="presParOf" srcId="{61F79485-D795-4FBC-B828-46144406C8BE}" destId="{8D99D81A-8018-477A-B3CB-57E58A63A831}" srcOrd="16" destOrd="0" presId="urn:microsoft.com/office/officeart/2005/8/layout/default"/>
    <dgm:cxn modelId="{9684268C-D65C-42A4-883E-649C06FCD6EE}" type="presParOf" srcId="{61F79485-D795-4FBC-B828-46144406C8BE}" destId="{8225DE80-83A6-4CEF-AC79-6CDCCAB88416}" srcOrd="17" destOrd="0" presId="urn:microsoft.com/office/officeart/2005/8/layout/default"/>
    <dgm:cxn modelId="{6571BC24-40F7-4776-9DD9-437089093C42}" type="presParOf" srcId="{61F79485-D795-4FBC-B828-46144406C8BE}" destId="{2364D7F1-26D7-4C34-BC57-C5749C146CA3}"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71BFE-87F6-4B77-8A41-A98F0592FC9A}"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n-US"/>
        </a:p>
      </dgm:t>
    </dgm:pt>
    <dgm:pt modelId="{D2231AEA-8E61-42DB-B90C-A7DE2858FB15}">
      <dgm:prSet/>
      <dgm:spPr/>
      <dgm:t>
        <a:bodyPr/>
        <a:lstStyle/>
        <a:p>
          <a:r>
            <a:rPr lang="en-US" b="1" dirty="0" smtClean="0">
              <a:latin typeface="Tahoma" pitchFamily="34" charset="0"/>
              <a:cs typeface="Tahoma" pitchFamily="34" charset="0"/>
            </a:rPr>
            <a:t>Japan (RWMC) </a:t>
          </a:r>
          <a:endParaRPr lang="en-US" b="1" dirty="0">
            <a:latin typeface="Tahoma" pitchFamily="34" charset="0"/>
            <a:cs typeface="Tahoma" pitchFamily="34" charset="0"/>
          </a:endParaRPr>
        </a:p>
      </dgm:t>
    </dgm:pt>
    <dgm:pt modelId="{D236BD49-31D1-42F0-AA68-B5D25338E568}" type="parTrans" cxnId="{D7CDD467-E2DB-496D-A4AF-7A56A3554AB3}">
      <dgm:prSet/>
      <dgm:spPr/>
      <dgm:t>
        <a:bodyPr/>
        <a:lstStyle/>
        <a:p>
          <a:endParaRPr lang="en-US"/>
        </a:p>
      </dgm:t>
    </dgm:pt>
    <dgm:pt modelId="{3A777ABB-2C7E-4BDF-9FE0-C8EC903FC716}" type="sibTrans" cxnId="{D7CDD467-E2DB-496D-A4AF-7A56A3554AB3}">
      <dgm:prSet/>
      <dgm:spPr/>
      <dgm:t>
        <a:bodyPr/>
        <a:lstStyle/>
        <a:p>
          <a:endParaRPr lang="en-US"/>
        </a:p>
      </dgm:t>
    </dgm:pt>
    <dgm:pt modelId="{A6FE9B9B-5073-49F2-A85E-843981F2F59D}">
      <dgm:prSet/>
      <dgm:spPr/>
      <dgm:t>
        <a:bodyPr/>
        <a:lstStyle/>
        <a:p>
          <a:r>
            <a:rPr lang="en-US" b="1" dirty="0" smtClean="0">
              <a:latin typeface="Tahoma" pitchFamily="34" charset="0"/>
              <a:cs typeface="Tahoma" pitchFamily="34" charset="0"/>
            </a:rPr>
            <a:t>USA (Sandia) </a:t>
          </a:r>
          <a:endParaRPr lang="en-US" b="1" dirty="0">
            <a:latin typeface="Tahoma" pitchFamily="34" charset="0"/>
            <a:cs typeface="Tahoma" pitchFamily="34" charset="0"/>
          </a:endParaRPr>
        </a:p>
      </dgm:t>
    </dgm:pt>
    <dgm:pt modelId="{AA4CA773-BEF9-46D3-AF53-23DB47690FE4}" type="parTrans" cxnId="{5AF9B69A-B963-4555-8F9C-A73998F3ED2B}">
      <dgm:prSet/>
      <dgm:spPr/>
      <dgm:t>
        <a:bodyPr/>
        <a:lstStyle/>
        <a:p>
          <a:endParaRPr lang="en-US"/>
        </a:p>
      </dgm:t>
    </dgm:pt>
    <dgm:pt modelId="{64B09FD4-7680-42E4-8F33-B4DED896DC21}" type="sibTrans" cxnId="{5AF9B69A-B963-4555-8F9C-A73998F3ED2B}">
      <dgm:prSet/>
      <dgm:spPr/>
      <dgm:t>
        <a:bodyPr/>
        <a:lstStyle/>
        <a:p>
          <a:endParaRPr lang="en-US"/>
        </a:p>
      </dgm:t>
    </dgm:pt>
    <dgm:pt modelId="{2E5CF97D-2A2B-4986-AA4D-305BD97E1679}">
      <dgm:prSet/>
      <dgm:spPr/>
      <dgm:t>
        <a:bodyPr/>
        <a:lstStyle/>
        <a:p>
          <a:r>
            <a:rPr lang="en-US" b="1" smtClean="0">
              <a:latin typeface="Tahoma" pitchFamily="34" charset="0"/>
              <a:cs typeface="Tahoma" pitchFamily="34" charset="0"/>
            </a:rPr>
            <a:t>Switzerland (Nagra, ETH Zurich)</a:t>
          </a:r>
          <a:endParaRPr lang="en-US" b="1" dirty="0">
            <a:latin typeface="Tahoma" pitchFamily="34" charset="0"/>
            <a:cs typeface="Tahoma" pitchFamily="34" charset="0"/>
          </a:endParaRPr>
        </a:p>
      </dgm:t>
    </dgm:pt>
    <dgm:pt modelId="{855CFFAE-D46F-46B3-83FA-199EB3998684}" type="parTrans" cxnId="{A1C452F7-FF3E-47D7-BD60-FD07622705DD}">
      <dgm:prSet/>
      <dgm:spPr/>
      <dgm:t>
        <a:bodyPr/>
        <a:lstStyle/>
        <a:p>
          <a:endParaRPr lang="en-US"/>
        </a:p>
      </dgm:t>
    </dgm:pt>
    <dgm:pt modelId="{E6559BF6-8DFC-4758-A281-ABAE5DAB465B}" type="sibTrans" cxnId="{A1C452F7-FF3E-47D7-BD60-FD07622705DD}">
      <dgm:prSet/>
      <dgm:spPr/>
      <dgm:t>
        <a:bodyPr/>
        <a:lstStyle/>
        <a:p>
          <a:endParaRPr lang="en-US"/>
        </a:p>
      </dgm:t>
    </dgm:pt>
    <dgm:pt modelId="{134B4796-D077-4C63-96B7-28E2B1433877}">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Arial Black" pitchFamily="34" charset="0"/>
              <a:cs typeface="Tahoma" pitchFamily="34" charset="0"/>
            </a:rPr>
            <a:t>Non-EU countries:</a:t>
          </a:r>
          <a:endParaRPr lang="en-US" dirty="0" smtClean="0">
            <a:latin typeface="Arial Black" pitchFamily="34" charset="0"/>
          </a:endParaRPr>
        </a:p>
      </dgm:t>
    </dgm:pt>
    <dgm:pt modelId="{86026A2F-03A9-4636-AEA5-EDFF71C095A2}" type="parTrans" cxnId="{4514BAE4-04CB-461D-A5C9-4CA62959194C}">
      <dgm:prSet/>
      <dgm:spPr/>
      <dgm:t>
        <a:bodyPr/>
        <a:lstStyle/>
        <a:p>
          <a:endParaRPr lang="en-US"/>
        </a:p>
      </dgm:t>
    </dgm:pt>
    <dgm:pt modelId="{19455814-102C-40BD-8BE0-327977A5335F}" type="sibTrans" cxnId="{4514BAE4-04CB-461D-A5C9-4CA62959194C}">
      <dgm:prSet/>
      <dgm:spPr/>
      <dgm:t>
        <a:bodyPr/>
        <a:lstStyle/>
        <a:p>
          <a:endParaRPr lang="en-US"/>
        </a:p>
      </dgm:t>
    </dgm:pt>
    <dgm:pt modelId="{E10FE7F5-69B4-4A13-8999-8B1027115773}" type="pres">
      <dgm:prSet presAssocID="{DF971BFE-87F6-4B77-8A41-A98F0592FC9A}" presName="diagram" presStyleCnt="0">
        <dgm:presLayoutVars>
          <dgm:dir/>
          <dgm:resizeHandles val="exact"/>
        </dgm:presLayoutVars>
      </dgm:prSet>
      <dgm:spPr/>
      <dgm:t>
        <a:bodyPr/>
        <a:lstStyle/>
        <a:p>
          <a:endParaRPr lang="en-US"/>
        </a:p>
      </dgm:t>
    </dgm:pt>
    <dgm:pt modelId="{E646007D-4BC0-4139-86CA-D464E99F8EC3}" type="pres">
      <dgm:prSet presAssocID="{134B4796-D077-4C63-96B7-28E2B1433877}" presName="node" presStyleLbl="node1" presStyleIdx="0" presStyleCnt="4" custScaleX="320000" custLinFactNeighborY="5164">
        <dgm:presLayoutVars>
          <dgm:bulletEnabled val="1"/>
        </dgm:presLayoutVars>
      </dgm:prSet>
      <dgm:spPr/>
      <dgm:t>
        <a:bodyPr/>
        <a:lstStyle/>
        <a:p>
          <a:endParaRPr lang="en-US"/>
        </a:p>
      </dgm:t>
    </dgm:pt>
    <dgm:pt modelId="{829A6715-F432-41EA-A0A6-FD9BE3BBD0D0}" type="pres">
      <dgm:prSet presAssocID="{19455814-102C-40BD-8BE0-327977A5335F}" presName="sibTrans" presStyleCnt="0"/>
      <dgm:spPr/>
      <dgm:t>
        <a:bodyPr/>
        <a:lstStyle/>
        <a:p>
          <a:endParaRPr lang="en-GB"/>
        </a:p>
      </dgm:t>
    </dgm:pt>
    <dgm:pt modelId="{A386F89C-95E5-46F3-B342-CD5624269233}" type="pres">
      <dgm:prSet presAssocID="{D2231AEA-8E61-42DB-B90C-A7DE2858FB15}" presName="node" presStyleLbl="node1" presStyleIdx="1" presStyleCnt="4" custLinFactNeighborY="4861">
        <dgm:presLayoutVars>
          <dgm:bulletEnabled val="1"/>
        </dgm:presLayoutVars>
      </dgm:prSet>
      <dgm:spPr/>
      <dgm:t>
        <a:bodyPr/>
        <a:lstStyle/>
        <a:p>
          <a:endParaRPr lang="en-US"/>
        </a:p>
      </dgm:t>
    </dgm:pt>
    <dgm:pt modelId="{45113CCC-EAEE-42CA-B426-6ED909FC1044}" type="pres">
      <dgm:prSet presAssocID="{3A777ABB-2C7E-4BDF-9FE0-C8EC903FC716}" presName="sibTrans" presStyleCnt="0"/>
      <dgm:spPr/>
      <dgm:t>
        <a:bodyPr/>
        <a:lstStyle/>
        <a:p>
          <a:endParaRPr lang="en-GB"/>
        </a:p>
      </dgm:t>
    </dgm:pt>
    <dgm:pt modelId="{F76EBEB9-6ECD-4CB5-9BA5-702BC22F902C}" type="pres">
      <dgm:prSet presAssocID="{A6FE9B9B-5073-49F2-A85E-843981F2F59D}" presName="node" presStyleLbl="node1" presStyleIdx="2" presStyleCnt="4" custLinFactNeighborY="4861">
        <dgm:presLayoutVars>
          <dgm:bulletEnabled val="1"/>
        </dgm:presLayoutVars>
      </dgm:prSet>
      <dgm:spPr/>
      <dgm:t>
        <a:bodyPr/>
        <a:lstStyle/>
        <a:p>
          <a:endParaRPr lang="en-US"/>
        </a:p>
      </dgm:t>
    </dgm:pt>
    <dgm:pt modelId="{8481D7DA-8CAC-4F37-9D51-CDEBEA54606F}" type="pres">
      <dgm:prSet presAssocID="{64B09FD4-7680-42E4-8F33-B4DED896DC21}" presName="sibTrans" presStyleCnt="0"/>
      <dgm:spPr/>
      <dgm:t>
        <a:bodyPr/>
        <a:lstStyle/>
        <a:p>
          <a:endParaRPr lang="en-GB"/>
        </a:p>
      </dgm:t>
    </dgm:pt>
    <dgm:pt modelId="{D37A9B4B-6D71-453C-BB95-56C36B3D5345}" type="pres">
      <dgm:prSet presAssocID="{2E5CF97D-2A2B-4986-AA4D-305BD97E1679}" presName="node" presStyleLbl="node1" presStyleIdx="3" presStyleCnt="4" custLinFactNeighborY="4861">
        <dgm:presLayoutVars>
          <dgm:bulletEnabled val="1"/>
        </dgm:presLayoutVars>
      </dgm:prSet>
      <dgm:spPr/>
      <dgm:t>
        <a:bodyPr/>
        <a:lstStyle/>
        <a:p>
          <a:endParaRPr lang="en-US"/>
        </a:p>
      </dgm:t>
    </dgm:pt>
  </dgm:ptLst>
  <dgm:cxnLst>
    <dgm:cxn modelId="{D7CDD467-E2DB-496D-A4AF-7A56A3554AB3}" srcId="{DF971BFE-87F6-4B77-8A41-A98F0592FC9A}" destId="{D2231AEA-8E61-42DB-B90C-A7DE2858FB15}" srcOrd="1" destOrd="0" parTransId="{D236BD49-31D1-42F0-AA68-B5D25338E568}" sibTransId="{3A777ABB-2C7E-4BDF-9FE0-C8EC903FC716}"/>
    <dgm:cxn modelId="{302EECCD-253F-4016-A5BE-1EB372AB3A86}" type="presOf" srcId="{134B4796-D077-4C63-96B7-28E2B1433877}" destId="{E646007D-4BC0-4139-86CA-D464E99F8EC3}" srcOrd="0" destOrd="0" presId="urn:microsoft.com/office/officeart/2005/8/layout/default"/>
    <dgm:cxn modelId="{A1C452F7-FF3E-47D7-BD60-FD07622705DD}" srcId="{DF971BFE-87F6-4B77-8A41-A98F0592FC9A}" destId="{2E5CF97D-2A2B-4986-AA4D-305BD97E1679}" srcOrd="3" destOrd="0" parTransId="{855CFFAE-D46F-46B3-83FA-199EB3998684}" sibTransId="{E6559BF6-8DFC-4758-A281-ABAE5DAB465B}"/>
    <dgm:cxn modelId="{1D60248E-692E-4B5E-B64A-DDD8D7EF8885}" type="presOf" srcId="{2E5CF97D-2A2B-4986-AA4D-305BD97E1679}" destId="{D37A9B4B-6D71-453C-BB95-56C36B3D5345}" srcOrd="0" destOrd="0" presId="urn:microsoft.com/office/officeart/2005/8/layout/default"/>
    <dgm:cxn modelId="{F9718816-0930-46DF-8166-D45089DFCFF9}" type="presOf" srcId="{DF971BFE-87F6-4B77-8A41-A98F0592FC9A}" destId="{E10FE7F5-69B4-4A13-8999-8B1027115773}" srcOrd="0" destOrd="0" presId="urn:microsoft.com/office/officeart/2005/8/layout/default"/>
    <dgm:cxn modelId="{F90F722B-F228-4A88-BD41-ADA885170C78}" type="presOf" srcId="{A6FE9B9B-5073-49F2-A85E-843981F2F59D}" destId="{F76EBEB9-6ECD-4CB5-9BA5-702BC22F902C}" srcOrd="0" destOrd="0" presId="urn:microsoft.com/office/officeart/2005/8/layout/default"/>
    <dgm:cxn modelId="{4514BAE4-04CB-461D-A5C9-4CA62959194C}" srcId="{DF971BFE-87F6-4B77-8A41-A98F0592FC9A}" destId="{134B4796-D077-4C63-96B7-28E2B1433877}" srcOrd="0" destOrd="0" parTransId="{86026A2F-03A9-4636-AEA5-EDFF71C095A2}" sibTransId="{19455814-102C-40BD-8BE0-327977A5335F}"/>
    <dgm:cxn modelId="{5AF9B69A-B963-4555-8F9C-A73998F3ED2B}" srcId="{DF971BFE-87F6-4B77-8A41-A98F0592FC9A}" destId="{A6FE9B9B-5073-49F2-A85E-843981F2F59D}" srcOrd="2" destOrd="0" parTransId="{AA4CA773-BEF9-46D3-AF53-23DB47690FE4}" sibTransId="{64B09FD4-7680-42E4-8F33-B4DED896DC21}"/>
    <dgm:cxn modelId="{DFE11480-E0DA-4370-902F-08C5C06529E1}" type="presOf" srcId="{D2231AEA-8E61-42DB-B90C-A7DE2858FB15}" destId="{A386F89C-95E5-46F3-B342-CD5624269233}" srcOrd="0" destOrd="0" presId="urn:microsoft.com/office/officeart/2005/8/layout/default"/>
    <dgm:cxn modelId="{7296CDE0-B0ED-4D08-9C49-904B8369B2E4}" type="presParOf" srcId="{E10FE7F5-69B4-4A13-8999-8B1027115773}" destId="{E646007D-4BC0-4139-86CA-D464E99F8EC3}" srcOrd="0" destOrd="0" presId="urn:microsoft.com/office/officeart/2005/8/layout/default"/>
    <dgm:cxn modelId="{5417A0BF-27ED-4199-97F8-CCF494FDD541}" type="presParOf" srcId="{E10FE7F5-69B4-4A13-8999-8B1027115773}" destId="{829A6715-F432-41EA-A0A6-FD9BE3BBD0D0}" srcOrd="1" destOrd="0" presId="urn:microsoft.com/office/officeart/2005/8/layout/default"/>
    <dgm:cxn modelId="{69FB2572-1431-4A8F-BA3B-41C6D5EBA485}" type="presParOf" srcId="{E10FE7F5-69B4-4A13-8999-8B1027115773}" destId="{A386F89C-95E5-46F3-B342-CD5624269233}" srcOrd="2" destOrd="0" presId="urn:microsoft.com/office/officeart/2005/8/layout/default"/>
    <dgm:cxn modelId="{F1AAC1A4-2C62-4347-AF28-77DA9342B91B}" type="presParOf" srcId="{E10FE7F5-69B4-4A13-8999-8B1027115773}" destId="{45113CCC-EAEE-42CA-B426-6ED909FC1044}" srcOrd="3" destOrd="0" presId="urn:microsoft.com/office/officeart/2005/8/layout/default"/>
    <dgm:cxn modelId="{211B3693-DED0-4953-9D2E-2086E344043E}" type="presParOf" srcId="{E10FE7F5-69B4-4A13-8999-8B1027115773}" destId="{F76EBEB9-6ECD-4CB5-9BA5-702BC22F902C}" srcOrd="4" destOrd="0" presId="urn:microsoft.com/office/officeart/2005/8/layout/default"/>
    <dgm:cxn modelId="{B8012B5A-30C7-4822-B7F0-00A26399BAED}" type="presParOf" srcId="{E10FE7F5-69B4-4A13-8999-8B1027115773}" destId="{8481D7DA-8CAC-4F37-9D51-CDEBEA54606F}" srcOrd="5" destOrd="0" presId="urn:microsoft.com/office/officeart/2005/8/layout/default"/>
    <dgm:cxn modelId="{DCF2051F-5971-4889-855D-97A0FAC22C2C}" type="presParOf" srcId="{E10FE7F5-69B4-4A13-8999-8B1027115773}" destId="{D37A9B4B-6D71-453C-BB95-56C36B3D5345}"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993CE-CF96-49BC-AAA5-446C6BB9B21A}" type="doc">
      <dgm:prSet loTypeId="urn:microsoft.com/office/officeart/2005/8/layout/default" loCatId="list" qsTypeId="urn:microsoft.com/office/officeart/2005/8/quickstyle/3d1" qsCatId="3D" csTypeId="urn:microsoft.com/office/officeart/2005/8/colors/accent4_2" csCatId="accent4" phldr="1"/>
      <dgm:spPr/>
      <dgm:t>
        <a:bodyPr/>
        <a:lstStyle/>
        <a:p>
          <a:endParaRPr lang="en-US"/>
        </a:p>
      </dgm:t>
    </dgm:pt>
    <dgm:pt modelId="{8A9E5A48-9EB2-48C3-8573-E9479BB1DC68}">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Tahoma" pitchFamily="34" charset="0"/>
              <a:cs typeface="Tahoma" pitchFamily="34" charset="0"/>
            </a:rPr>
            <a:t>Grimsel</a:t>
          </a:r>
          <a:r>
            <a:rPr lang="en-US" dirty="0" smtClean="0">
              <a:latin typeface="Tahoma" pitchFamily="34" charset="0"/>
              <a:cs typeface="Tahoma" pitchFamily="34" charset="0"/>
            </a:rPr>
            <a:t> (Switzerland) </a:t>
          </a:r>
        </a:p>
        <a:p>
          <a:pPr defTabSz="666750">
            <a:lnSpc>
              <a:spcPct val="90000"/>
            </a:lnSpc>
            <a:spcBef>
              <a:spcPct val="0"/>
            </a:spcBef>
            <a:spcAft>
              <a:spcPct val="35000"/>
            </a:spcAft>
          </a:pPr>
          <a:endParaRPr lang="en-US" dirty="0"/>
        </a:p>
      </dgm:t>
    </dgm:pt>
    <dgm:pt modelId="{28B0F321-48BE-4230-BB81-D04BD89A4514}" type="parTrans" cxnId="{7CD57E64-A560-4E3C-8409-490591DB748F}">
      <dgm:prSet/>
      <dgm:spPr/>
      <dgm:t>
        <a:bodyPr/>
        <a:lstStyle/>
        <a:p>
          <a:endParaRPr lang="en-US"/>
        </a:p>
      </dgm:t>
    </dgm:pt>
    <dgm:pt modelId="{96DF3506-8A06-42F5-A6BA-A0BA00952207}" type="sibTrans" cxnId="{7CD57E64-A560-4E3C-8409-490591DB748F}">
      <dgm:prSet/>
      <dgm:spPr/>
      <dgm:t>
        <a:bodyPr/>
        <a:lstStyle/>
        <a:p>
          <a:endParaRPr lang="en-US"/>
        </a:p>
      </dgm:t>
    </dgm:pt>
    <dgm:pt modelId="{497CC9B1-6669-44A5-A657-65717C9E7034}">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err="1" smtClean="0">
              <a:latin typeface="Tahoma" pitchFamily="34" charset="0"/>
              <a:cs typeface="Tahoma" pitchFamily="34" charset="0"/>
            </a:rPr>
            <a:t>Mol</a:t>
          </a:r>
          <a:r>
            <a:rPr lang="en-US" dirty="0" smtClean="0">
              <a:latin typeface="Tahoma" pitchFamily="34" charset="0"/>
              <a:cs typeface="Tahoma" pitchFamily="34" charset="0"/>
            </a:rPr>
            <a:t> (Belgium) </a:t>
          </a:r>
        </a:p>
        <a:p>
          <a:pPr defTabSz="533400">
            <a:lnSpc>
              <a:spcPct val="90000"/>
            </a:lnSpc>
            <a:spcBef>
              <a:spcPct val="0"/>
            </a:spcBef>
            <a:spcAft>
              <a:spcPct val="35000"/>
            </a:spcAft>
          </a:pPr>
          <a:endParaRPr lang="en-US" dirty="0"/>
        </a:p>
      </dgm:t>
    </dgm:pt>
    <dgm:pt modelId="{1F8E660D-29D3-48A8-A352-66F04A50E19D}" type="parTrans" cxnId="{F2756D39-B15A-4F42-A6FB-DFDECC6A3FF2}">
      <dgm:prSet/>
      <dgm:spPr/>
      <dgm:t>
        <a:bodyPr/>
        <a:lstStyle/>
        <a:p>
          <a:endParaRPr lang="en-US"/>
        </a:p>
      </dgm:t>
    </dgm:pt>
    <dgm:pt modelId="{742CEFCC-F3DC-4834-868F-1397BC6B1C14}" type="sibTrans" cxnId="{F2756D39-B15A-4F42-A6FB-DFDECC6A3FF2}">
      <dgm:prSet/>
      <dgm:spPr/>
      <dgm:t>
        <a:bodyPr/>
        <a:lstStyle/>
        <a:p>
          <a:endParaRPr lang="en-US"/>
        </a:p>
      </dgm:t>
    </dgm:pt>
    <dgm:pt modelId="{C525A1B0-A1E5-489E-9403-929471CE182F}">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err="1" smtClean="0">
              <a:latin typeface="Tahoma" pitchFamily="34" charset="0"/>
              <a:cs typeface="Tahoma" pitchFamily="34" charset="0"/>
            </a:rPr>
            <a:t>Bure</a:t>
          </a:r>
          <a:r>
            <a:rPr lang="en-US" dirty="0" smtClean="0">
              <a:latin typeface="Tahoma" pitchFamily="34" charset="0"/>
              <a:cs typeface="Tahoma" pitchFamily="34" charset="0"/>
            </a:rPr>
            <a:t> (France)</a:t>
          </a:r>
          <a:endParaRPr lang="en-US" dirty="0" smtClean="0"/>
        </a:p>
        <a:p>
          <a:pPr defTabSz="533400">
            <a:lnSpc>
              <a:spcPct val="90000"/>
            </a:lnSpc>
            <a:spcBef>
              <a:spcPct val="0"/>
            </a:spcBef>
            <a:spcAft>
              <a:spcPct val="35000"/>
            </a:spcAft>
          </a:pPr>
          <a:endParaRPr lang="en-US" dirty="0"/>
        </a:p>
      </dgm:t>
    </dgm:pt>
    <dgm:pt modelId="{F07F83D6-8C4A-424B-89C3-5CA6C2A9DCEE}" type="parTrans" cxnId="{721AF8D4-B0DA-489E-9ED3-7096C6D6A682}">
      <dgm:prSet/>
      <dgm:spPr/>
      <dgm:t>
        <a:bodyPr/>
        <a:lstStyle/>
        <a:p>
          <a:endParaRPr lang="en-US"/>
        </a:p>
      </dgm:t>
    </dgm:pt>
    <dgm:pt modelId="{25DC7DA4-71B9-4083-8095-C802492F0B42}" type="sibTrans" cxnId="{721AF8D4-B0DA-489E-9ED3-7096C6D6A682}">
      <dgm:prSet/>
      <dgm:spPr/>
      <dgm:t>
        <a:bodyPr/>
        <a:lstStyle/>
        <a:p>
          <a:endParaRPr lang="en-US"/>
        </a:p>
      </dgm:t>
    </dgm:pt>
    <dgm:pt modelId="{3A712A80-35A3-4685-89B5-F80097A050AF}">
      <dgm:prSet/>
      <dgm:spPr/>
      <dgm:t>
        <a:bodyPr/>
        <a:lstStyle/>
        <a:p>
          <a:r>
            <a:rPr lang="en-US" b="1" dirty="0" smtClean="0">
              <a:latin typeface="Arial Black" pitchFamily="34" charset="0"/>
            </a:rPr>
            <a:t>RTD and demonstration in URLs</a:t>
          </a:r>
          <a:endParaRPr lang="en-US" dirty="0">
            <a:latin typeface="Arial Black" pitchFamily="34" charset="0"/>
          </a:endParaRPr>
        </a:p>
      </dgm:t>
    </dgm:pt>
    <dgm:pt modelId="{6F5BFDA9-5DB0-43B3-B5A1-6BA847BD07D6}" type="parTrans" cxnId="{259DBE7B-1C2F-45BE-AB4A-488AAE03687F}">
      <dgm:prSet/>
      <dgm:spPr/>
      <dgm:t>
        <a:bodyPr/>
        <a:lstStyle/>
        <a:p>
          <a:endParaRPr lang="en-US"/>
        </a:p>
      </dgm:t>
    </dgm:pt>
    <dgm:pt modelId="{D636BE0B-6CA7-4B4A-8CDE-1FDFE87BF851}" type="sibTrans" cxnId="{259DBE7B-1C2F-45BE-AB4A-488AAE03687F}">
      <dgm:prSet/>
      <dgm:spPr/>
      <dgm:t>
        <a:bodyPr/>
        <a:lstStyle/>
        <a:p>
          <a:endParaRPr lang="en-US"/>
        </a:p>
      </dgm:t>
    </dgm:pt>
    <dgm:pt modelId="{503D5D77-1344-44EA-8AB4-7DFC8EDD1812}" type="pres">
      <dgm:prSet presAssocID="{1EB993CE-CF96-49BC-AAA5-446C6BB9B21A}" presName="diagram" presStyleCnt="0">
        <dgm:presLayoutVars>
          <dgm:dir/>
          <dgm:resizeHandles val="exact"/>
        </dgm:presLayoutVars>
      </dgm:prSet>
      <dgm:spPr/>
      <dgm:t>
        <a:bodyPr/>
        <a:lstStyle/>
        <a:p>
          <a:endParaRPr lang="en-US"/>
        </a:p>
      </dgm:t>
    </dgm:pt>
    <dgm:pt modelId="{8953C526-28C4-4780-AFC7-548081A8F888}" type="pres">
      <dgm:prSet presAssocID="{3A712A80-35A3-4685-89B5-F80097A050AF}" presName="node" presStyleLbl="node1" presStyleIdx="0" presStyleCnt="4" custScaleX="320000" custLinFactNeighborY="-3182">
        <dgm:presLayoutVars>
          <dgm:bulletEnabled val="1"/>
        </dgm:presLayoutVars>
      </dgm:prSet>
      <dgm:spPr/>
      <dgm:t>
        <a:bodyPr/>
        <a:lstStyle/>
        <a:p>
          <a:endParaRPr lang="en-US"/>
        </a:p>
      </dgm:t>
    </dgm:pt>
    <dgm:pt modelId="{E7972228-8C19-45AA-870F-6702790229AD}" type="pres">
      <dgm:prSet presAssocID="{D636BE0B-6CA7-4B4A-8CDE-1FDFE87BF851}" presName="sibTrans" presStyleCnt="0"/>
      <dgm:spPr/>
    </dgm:pt>
    <dgm:pt modelId="{0A845130-3F06-4CED-9504-6AC01041FEAE}" type="pres">
      <dgm:prSet presAssocID="{8A9E5A48-9EB2-48C3-8573-E9479BB1DC68}" presName="node" presStyleLbl="node1" presStyleIdx="1" presStyleCnt="4" custLinFactNeighborY="3182">
        <dgm:presLayoutVars>
          <dgm:bulletEnabled val="1"/>
        </dgm:presLayoutVars>
      </dgm:prSet>
      <dgm:spPr/>
      <dgm:t>
        <a:bodyPr/>
        <a:lstStyle/>
        <a:p>
          <a:endParaRPr lang="en-US"/>
        </a:p>
      </dgm:t>
    </dgm:pt>
    <dgm:pt modelId="{718C9139-4C29-4AEB-904E-77452BC31F53}" type="pres">
      <dgm:prSet presAssocID="{96DF3506-8A06-42F5-A6BA-A0BA00952207}" presName="sibTrans" presStyleCnt="0"/>
      <dgm:spPr/>
    </dgm:pt>
    <dgm:pt modelId="{0FDB1751-4E5F-47F5-AF60-5EC950D239A4}" type="pres">
      <dgm:prSet presAssocID="{497CC9B1-6669-44A5-A657-65717C9E7034}" presName="node" presStyleLbl="node1" presStyleIdx="2" presStyleCnt="4" custLinFactNeighborY="3182">
        <dgm:presLayoutVars>
          <dgm:bulletEnabled val="1"/>
        </dgm:presLayoutVars>
      </dgm:prSet>
      <dgm:spPr/>
      <dgm:t>
        <a:bodyPr/>
        <a:lstStyle/>
        <a:p>
          <a:endParaRPr lang="en-US"/>
        </a:p>
      </dgm:t>
    </dgm:pt>
    <dgm:pt modelId="{E2B5B418-F75B-4D19-840B-AEF867B7097E}" type="pres">
      <dgm:prSet presAssocID="{742CEFCC-F3DC-4834-868F-1397BC6B1C14}" presName="sibTrans" presStyleCnt="0"/>
      <dgm:spPr/>
    </dgm:pt>
    <dgm:pt modelId="{74F66DEC-C769-496C-8077-447EE828B99C}" type="pres">
      <dgm:prSet presAssocID="{C525A1B0-A1E5-489E-9403-929471CE182F}" presName="node" presStyleLbl="node1" presStyleIdx="3" presStyleCnt="4" custLinFactNeighborY="3182">
        <dgm:presLayoutVars>
          <dgm:bulletEnabled val="1"/>
        </dgm:presLayoutVars>
      </dgm:prSet>
      <dgm:spPr/>
      <dgm:t>
        <a:bodyPr/>
        <a:lstStyle/>
        <a:p>
          <a:endParaRPr lang="en-US"/>
        </a:p>
      </dgm:t>
    </dgm:pt>
  </dgm:ptLst>
  <dgm:cxnLst>
    <dgm:cxn modelId="{144C5530-57DE-40C5-8F05-2BEA234188B1}" type="presOf" srcId="{C525A1B0-A1E5-489E-9403-929471CE182F}" destId="{74F66DEC-C769-496C-8077-447EE828B99C}" srcOrd="0" destOrd="0" presId="urn:microsoft.com/office/officeart/2005/8/layout/default"/>
    <dgm:cxn modelId="{84FF3820-9E10-4E4F-A572-B3A7773CFFEC}" type="presOf" srcId="{497CC9B1-6669-44A5-A657-65717C9E7034}" destId="{0FDB1751-4E5F-47F5-AF60-5EC950D239A4}" srcOrd="0" destOrd="0" presId="urn:microsoft.com/office/officeart/2005/8/layout/default"/>
    <dgm:cxn modelId="{259DBE7B-1C2F-45BE-AB4A-488AAE03687F}" srcId="{1EB993CE-CF96-49BC-AAA5-446C6BB9B21A}" destId="{3A712A80-35A3-4685-89B5-F80097A050AF}" srcOrd="0" destOrd="0" parTransId="{6F5BFDA9-5DB0-43B3-B5A1-6BA847BD07D6}" sibTransId="{D636BE0B-6CA7-4B4A-8CDE-1FDFE87BF851}"/>
    <dgm:cxn modelId="{667CF4B9-3F74-43CF-AF97-131A6F8C2154}" type="presOf" srcId="{3A712A80-35A3-4685-89B5-F80097A050AF}" destId="{8953C526-28C4-4780-AFC7-548081A8F888}" srcOrd="0" destOrd="0" presId="urn:microsoft.com/office/officeart/2005/8/layout/default"/>
    <dgm:cxn modelId="{721AF8D4-B0DA-489E-9ED3-7096C6D6A682}" srcId="{1EB993CE-CF96-49BC-AAA5-446C6BB9B21A}" destId="{C525A1B0-A1E5-489E-9403-929471CE182F}" srcOrd="3" destOrd="0" parTransId="{F07F83D6-8C4A-424B-89C3-5CA6C2A9DCEE}" sibTransId="{25DC7DA4-71B9-4083-8095-C802492F0B42}"/>
    <dgm:cxn modelId="{5EA131BE-F494-4924-9A35-19A78E3B42F9}" type="presOf" srcId="{8A9E5A48-9EB2-48C3-8573-E9479BB1DC68}" destId="{0A845130-3F06-4CED-9504-6AC01041FEAE}" srcOrd="0" destOrd="0" presId="urn:microsoft.com/office/officeart/2005/8/layout/default"/>
    <dgm:cxn modelId="{B4384E8B-6EBE-45B6-982B-2E44A0A5BFFC}" type="presOf" srcId="{1EB993CE-CF96-49BC-AAA5-446C6BB9B21A}" destId="{503D5D77-1344-44EA-8AB4-7DFC8EDD1812}" srcOrd="0" destOrd="0" presId="urn:microsoft.com/office/officeart/2005/8/layout/default"/>
    <dgm:cxn modelId="{7CD57E64-A560-4E3C-8409-490591DB748F}" srcId="{1EB993CE-CF96-49BC-AAA5-446C6BB9B21A}" destId="{8A9E5A48-9EB2-48C3-8573-E9479BB1DC68}" srcOrd="1" destOrd="0" parTransId="{28B0F321-48BE-4230-BB81-D04BD89A4514}" sibTransId="{96DF3506-8A06-42F5-A6BA-A0BA00952207}"/>
    <dgm:cxn modelId="{F2756D39-B15A-4F42-A6FB-DFDECC6A3FF2}" srcId="{1EB993CE-CF96-49BC-AAA5-446C6BB9B21A}" destId="{497CC9B1-6669-44A5-A657-65717C9E7034}" srcOrd="2" destOrd="0" parTransId="{1F8E660D-29D3-48A8-A352-66F04A50E19D}" sibTransId="{742CEFCC-F3DC-4834-868F-1397BC6B1C14}"/>
    <dgm:cxn modelId="{E1B6BD0F-3C34-4C54-9472-BDFD94F27F5B}" type="presParOf" srcId="{503D5D77-1344-44EA-8AB4-7DFC8EDD1812}" destId="{8953C526-28C4-4780-AFC7-548081A8F888}" srcOrd="0" destOrd="0" presId="urn:microsoft.com/office/officeart/2005/8/layout/default"/>
    <dgm:cxn modelId="{3D2918E7-B77F-4A95-82EE-818254FF147B}" type="presParOf" srcId="{503D5D77-1344-44EA-8AB4-7DFC8EDD1812}" destId="{E7972228-8C19-45AA-870F-6702790229AD}" srcOrd="1" destOrd="0" presId="urn:microsoft.com/office/officeart/2005/8/layout/default"/>
    <dgm:cxn modelId="{36B8C5E1-A6AC-4B8A-BE4F-6AA7435B5986}" type="presParOf" srcId="{503D5D77-1344-44EA-8AB4-7DFC8EDD1812}" destId="{0A845130-3F06-4CED-9504-6AC01041FEAE}" srcOrd="2" destOrd="0" presId="urn:microsoft.com/office/officeart/2005/8/layout/default"/>
    <dgm:cxn modelId="{A3A9E28D-72A9-45F6-8DCA-883A8A113332}" type="presParOf" srcId="{503D5D77-1344-44EA-8AB4-7DFC8EDD1812}" destId="{718C9139-4C29-4AEB-904E-77452BC31F53}" srcOrd="3" destOrd="0" presId="urn:microsoft.com/office/officeart/2005/8/layout/default"/>
    <dgm:cxn modelId="{1606588B-AAC0-4CE5-A25D-2986B9C6A1B3}" type="presParOf" srcId="{503D5D77-1344-44EA-8AB4-7DFC8EDD1812}" destId="{0FDB1751-4E5F-47F5-AF60-5EC950D239A4}" srcOrd="4" destOrd="0" presId="urn:microsoft.com/office/officeart/2005/8/layout/default"/>
    <dgm:cxn modelId="{CA86A2AB-811D-4FDA-A3D7-C4AD75654E06}" type="presParOf" srcId="{503D5D77-1344-44EA-8AB4-7DFC8EDD1812}" destId="{E2B5B418-F75B-4D19-840B-AEF867B7097E}" srcOrd="5" destOrd="0" presId="urn:microsoft.com/office/officeart/2005/8/layout/default"/>
    <dgm:cxn modelId="{60A7DA97-8A11-4C1B-AFC5-A66366F46ADF}" type="presParOf" srcId="{503D5D77-1344-44EA-8AB4-7DFC8EDD1812}" destId="{74F66DEC-C769-496C-8077-447EE828B99C}" srcOrd="6"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89D8A-E7B0-4801-9665-305978823ED8}" type="doc">
      <dgm:prSet loTypeId="urn:microsoft.com/office/officeart/2005/8/layout/list1" loCatId="list" qsTypeId="urn:microsoft.com/office/officeart/2005/8/quickstyle/simple1" qsCatId="simple" csTypeId="urn:microsoft.com/office/officeart/2005/8/colors/accent1_2" csCatId="accent1" phldr="1"/>
      <dgm:spPr/>
    </dgm:pt>
    <dgm:pt modelId="{BDD8F2B3-2EA9-44B1-9606-30653B50B358}">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en-US" sz="1600" b="1" dirty="0" smtClean="0">
              <a:latin typeface="Tahoma" pitchFamily="34" charset="0"/>
              <a:cs typeface="Tahoma" pitchFamily="34" charset="0"/>
            </a:rPr>
            <a:t>Societal “boundary conditions”</a:t>
          </a:r>
          <a:endParaRPr lang="en-US" sz="1600" dirty="0"/>
        </a:p>
      </dgm:t>
    </dgm:pt>
    <dgm:pt modelId="{0FBA932E-9B44-490D-9ADA-4704C2DF63A7}" type="parTrans" cxnId="{87F2B052-37E8-424F-A480-05D9FFFB5C06}">
      <dgm:prSet/>
      <dgm:spPr/>
      <dgm:t>
        <a:bodyPr/>
        <a:lstStyle/>
        <a:p>
          <a:endParaRPr lang="en-US" sz="1400"/>
        </a:p>
      </dgm:t>
    </dgm:pt>
    <dgm:pt modelId="{C4532413-9A59-4F28-9F79-557386AA0A42}" type="sibTrans" cxnId="{87F2B052-37E8-424F-A480-05D9FFFB5C06}">
      <dgm:prSet/>
      <dgm:spPr/>
      <dgm:t>
        <a:bodyPr/>
        <a:lstStyle/>
        <a:p>
          <a:endParaRPr lang="en-US" sz="1400"/>
        </a:p>
      </dgm:t>
    </dgm:pt>
    <dgm:pt modelId="{4344C720-3DCB-4BBB-A002-445B74D36EF2}">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Legal/regulatory requirements:</a:t>
          </a:r>
          <a:endParaRPr lang="en-US" sz="1400" b="1" dirty="0">
            <a:latin typeface="Tahoma" pitchFamily="34" charset="0"/>
            <a:cs typeface="Tahoma" pitchFamily="34" charset="0"/>
          </a:endParaRPr>
        </a:p>
      </dgm:t>
    </dgm:pt>
    <dgm:pt modelId="{3425143D-15D5-482F-BD42-BE65E37C429D}" type="parTrans" cxnId="{629ADF40-6EA8-47F8-8E83-EE6C19DCFE1B}">
      <dgm:prSet/>
      <dgm:spPr/>
      <dgm:t>
        <a:bodyPr/>
        <a:lstStyle/>
        <a:p>
          <a:endParaRPr lang="en-US" sz="1400"/>
        </a:p>
      </dgm:t>
    </dgm:pt>
    <dgm:pt modelId="{E3BA7150-9FEB-4DC6-AA2C-535D402AD3AD}" type="sibTrans" cxnId="{629ADF40-6EA8-47F8-8E83-EE6C19DCFE1B}">
      <dgm:prSet/>
      <dgm:spPr/>
      <dgm:t>
        <a:bodyPr/>
        <a:lstStyle/>
        <a:p>
          <a:endParaRPr lang="en-US" sz="1400"/>
        </a:p>
      </dgm:t>
    </dgm:pt>
    <dgm:pt modelId="{AF9EEA5A-3D7D-4B92-96BF-2E92C75EBDA0}">
      <dgm:prSet custT="1"/>
      <dgm:spPr/>
      <dgm:t>
        <a:bodyPr/>
        <a:lstStyle/>
        <a:p>
          <a:r>
            <a:rPr lang="en-US" sz="1400" dirty="0" smtClean="0">
              <a:latin typeface="Tahoma" pitchFamily="34" charset="0"/>
              <a:cs typeface="Tahoma" pitchFamily="34" charset="0"/>
            </a:rPr>
            <a:t>A specific parameter </a:t>
          </a:r>
          <a:r>
            <a:rPr lang="en-US" sz="1200" dirty="0" smtClean="0">
              <a:latin typeface="Tahoma" pitchFamily="34" charset="0"/>
              <a:cs typeface="Tahoma" pitchFamily="34" charset="0"/>
            </a:rPr>
            <a:t>(site </a:t>
          </a:r>
          <a:r>
            <a:rPr lang="en-US" sz="1200" dirty="0" err="1" smtClean="0">
              <a:latin typeface="Tahoma" pitchFamily="34" charset="0"/>
              <a:cs typeface="Tahoma" pitchFamily="34" charset="0"/>
            </a:rPr>
            <a:t>piezometry</a:t>
          </a:r>
          <a:r>
            <a:rPr lang="en-US" sz="1200" dirty="0" smtClean="0">
              <a:latin typeface="Tahoma" pitchFamily="34" charset="0"/>
              <a:cs typeface="Tahoma" pitchFamily="34" charset="0"/>
            </a:rPr>
            <a:t>…)</a:t>
          </a:r>
          <a:endParaRPr lang="en-US" sz="1200" dirty="0">
            <a:latin typeface="Tahoma" pitchFamily="34" charset="0"/>
            <a:cs typeface="Tahoma" pitchFamily="34" charset="0"/>
          </a:endParaRPr>
        </a:p>
      </dgm:t>
    </dgm:pt>
    <dgm:pt modelId="{30A022F4-7846-4F97-BD92-C17DABA256FC}" type="parTrans" cxnId="{B7B05BF8-4AEC-4475-93E2-2FA67358C59C}">
      <dgm:prSet/>
      <dgm:spPr/>
      <dgm:t>
        <a:bodyPr/>
        <a:lstStyle/>
        <a:p>
          <a:endParaRPr lang="en-US" sz="1400"/>
        </a:p>
      </dgm:t>
    </dgm:pt>
    <dgm:pt modelId="{167A7CF2-5DB9-4005-85A5-B9C1C0182D35}" type="sibTrans" cxnId="{B7B05BF8-4AEC-4475-93E2-2FA67358C59C}">
      <dgm:prSet/>
      <dgm:spPr/>
      <dgm:t>
        <a:bodyPr/>
        <a:lstStyle/>
        <a:p>
          <a:endParaRPr lang="en-US" sz="1400"/>
        </a:p>
      </dgm:t>
    </dgm:pt>
    <dgm:pt modelId="{34FE0B75-E996-4F45-9A0F-D74CA78F959D}">
      <dgm:prSet custT="1"/>
      <dgm:spPr/>
      <dgm:t>
        <a:bodyPr/>
        <a:lstStyle/>
        <a:p>
          <a:r>
            <a:rPr lang="en-US" sz="1400" dirty="0" smtClean="0">
              <a:latin typeface="Tahoma" pitchFamily="34" charset="0"/>
              <a:cs typeface="Tahoma" pitchFamily="34" charset="0"/>
            </a:rPr>
            <a:t>Pre-closure management </a:t>
          </a:r>
          <a:r>
            <a:rPr lang="en-US" sz="1200" dirty="0" smtClean="0">
              <a:latin typeface="Tahoma" pitchFamily="34" charset="0"/>
              <a:cs typeface="Tahoma" pitchFamily="34" charset="0"/>
            </a:rPr>
            <a:t>(retrievability…)</a:t>
          </a:r>
          <a:endParaRPr lang="en-US" sz="1200" dirty="0">
            <a:latin typeface="Tahoma" pitchFamily="34" charset="0"/>
            <a:cs typeface="Tahoma" pitchFamily="34" charset="0"/>
          </a:endParaRPr>
        </a:p>
      </dgm:t>
    </dgm:pt>
    <dgm:pt modelId="{A5B82DBF-2334-4895-9AB7-4E8A22792F29}" type="parTrans" cxnId="{E76AC7F6-1B30-4A81-BAD0-950D5DF787D4}">
      <dgm:prSet/>
      <dgm:spPr/>
      <dgm:t>
        <a:bodyPr/>
        <a:lstStyle/>
        <a:p>
          <a:endParaRPr lang="en-US" sz="1400"/>
        </a:p>
      </dgm:t>
    </dgm:pt>
    <dgm:pt modelId="{537F228F-E2BE-4E8D-8F30-FFBED1B07E69}" type="sibTrans" cxnId="{E76AC7F6-1B30-4A81-BAD0-950D5DF787D4}">
      <dgm:prSet/>
      <dgm:spPr/>
      <dgm:t>
        <a:bodyPr/>
        <a:lstStyle/>
        <a:p>
          <a:endParaRPr lang="en-US" sz="1400"/>
        </a:p>
      </dgm:t>
    </dgm:pt>
    <dgm:pt modelId="{ECAA157F-756B-4DBB-808E-F185BCCB7CDC}">
      <dgm:prSet custT="1"/>
      <dgm:spPr/>
      <dgm:t>
        <a:bodyPr/>
        <a:lstStyle/>
        <a:p>
          <a:r>
            <a:rPr lang="en-US" sz="1400" dirty="0" smtClean="0">
              <a:latin typeface="Tahoma" pitchFamily="34" charset="0"/>
              <a:cs typeface="Tahoma" pitchFamily="34" charset="0"/>
            </a:rPr>
            <a:t>A specific strategy </a:t>
          </a:r>
          <a:r>
            <a:rPr lang="en-US" sz="1200" dirty="0" smtClean="0">
              <a:latin typeface="Tahoma" pitchFamily="34" charset="0"/>
              <a:cs typeface="Tahoma" pitchFamily="34" charset="0"/>
            </a:rPr>
            <a:t>(monitor pilot facility…)</a:t>
          </a:r>
          <a:endParaRPr lang="en-US" sz="1200" dirty="0">
            <a:latin typeface="Tahoma" pitchFamily="34" charset="0"/>
            <a:cs typeface="Tahoma" pitchFamily="34" charset="0"/>
          </a:endParaRPr>
        </a:p>
      </dgm:t>
    </dgm:pt>
    <dgm:pt modelId="{CE405093-4138-4B46-B729-E025AFFA52B2}" type="parTrans" cxnId="{0FE66511-DDAC-4F55-990F-E30895662CED}">
      <dgm:prSet/>
      <dgm:spPr/>
      <dgm:t>
        <a:bodyPr/>
        <a:lstStyle/>
        <a:p>
          <a:endParaRPr lang="en-US" sz="1400"/>
        </a:p>
      </dgm:t>
    </dgm:pt>
    <dgm:pt modelId="{8ED12449-01E7-47E0-85D6-FAD9D3EF515C}" type="sibTrans" cxnId="{0FE66511-DDAC-4F55-990F-E30895662CED}">
      <dgm:prSet/>
      <dgm:spPr/>
      <dgm:t>
        <a:bodyPr/>
        <a:lstStyle/>
        <a:p>
          <a:endParaRPr lang="en-US" sz="1400"/>
        </a:p>
      </dgm:t>
    </dgm:pt>
    <dgm:pt modelId="{43F47707-96B1-4DE5-9D77-AF6968AE9ED0}">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Expert stakeholder requirements</a:t>
          </a:r>
          <a:endParaRPr lang="en-US" sz="1400" b="1" dirty="0">
            <a:latin typeface="Tahoma" pitchFamily="34" charset="0"/>
            <a:cs typeface="Tahoma" pitchFamily="34" charset="0"/>
          </a:endParaRPr>
        </a:p>
      </dgm:t>
    </dgm:pt>
    <dgm:pt modelId="{00E3E2BD-4B35-4510-A3C9-158F528522BC}" type="parTrans" cxnId="{C3422F9A-1BE7-4686-B391-9E921ABED2BF}">
      <dgm:prSet/>
      <dgm:spPr/>
      <dgm:t>
        <a:bodyPr/>
        <a:lstStyle/>
        <a:p>
          <a:endParaRPr lang="en-US" sz="1400"/>
        </a:p>
      </dgm:t>
    </dgm:pt>
    <dgm:pt modelId="{7E8104E6-DA1D-4942-848A-B69F49436407}" type="sibTrans" cxnId="{C3422F9A-1BE7-4686-B391-9E921ABED2BF}">
      <dgm:prSet/>
      <dgm:spPr/>
      <dgm:t>
        <a:bodyPr/>
        <a:lstStyle/>
        <a:p>
          <a:endParaRPr lang="en-US" sz="1400"/>
        </a:p>
      </dgm:t>
    </dgm:pt>
    <dgm:pt modelId="{3804A472-EDEF-466F-8065-9197B1AC645D}">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Lay stakeholder requirements</a:t>
          </a:r>
          <a:endParaRPr lang="en-US" sz="1400" b="1" dirty="0">
            <a:latin typeface="Tahoma" pitchFamily="34" charset="0"/>
            <a:cs typeface="Tahoma" pitchFamily="34" charset="0"/>
          </a:endParaRPr>
        </a:p>
      </dgm:t>
    </dgm:pt>
    <dgm:pt modelId="{57205D26-3385-44F7-9AC2-7EFEDC30B95E}" type="parTrans" cxnId="{7968AB52-D049-439E-93EC-9062F1D7C186}">
      <dgm:prSet/>
      <dgm:spPr/>
      <dgm:t>
        <a:bodyPr/>
        <a:lstStyle/>
        <a:p>
          <a:endParaRPr lang="en-US" sz="1400"/>
        </a:p>
      </dgm:t>
    </dgm:pt>
    <dgm:pt modelId="{34BAB21F-DEA8-4A28-9352-B4D093D8234D}" type="sibTrans" cxnId="{7968AB52-D049-439E-93EC-9062F1D7C186}">
      <dgm:prSet/>
      <dgm:spPr/>
      <dgm:t>
        <a:bodyPr/>
        <a:lstStyle/>
        <a:p>
          <a:endParaRPr lang="en-US" sz="1400"/>
        </a:p>
      </dgm:t>
    </dgm:pt>
    <dgm:pt modelId="{54F22C03-AB40-49C9-9D2A-6FF2B0B69564}" type="pres">
      <dgm:prSet presAssocID="{0DA89D8A-E7B0-4801-9665-305978823ED8}" presName="linear" presStyleCnt="0">
        <dgm:presLayoutVars>
          <dgm:dir/>
          <dgm:animLvl val="lvl"/>
          <dgm:resizeHandles val="exact"/>
        </dgm:presLayoutVars>
      </dgm:prSet>
      <dgm:spPr/>
    </dgm:pt>
    <dgm:pt modelId="{C6EE8445-4F36-4A4A-B040-51107B2B06CA}" type="pres">
      <dgm:prSet presAssocID="{BDD8F2B3-2EA9-44B1-9606-30653B50B358}" presName="parentLin" presStyleCnt="0"/>
      <dgm:spPr/>
    </dgm:pt>
    <dgm:pt modelId="{172E0199-530A-4B50-BCFE-8140AC601F7B}" type="pres">
      <dgm:prSet presAssocID="{BDD8F2B3-2EA9-44B1-9606-30653B50B358}" presName="parentLeftMargin" presStyleLbl="node1" presStyleIdx="0" presStyleCnt="4"/>
      <dgm:spPr/>
      <dgm:t>
        <a:bodyPr/>
        <a:lstStyle/>
        <a:p>
          <a:endParaRPr lang="en-US"/>
        </a:p>
      </dgm:t>
    </dgm:pt>
    <dgm:pt modelId="{0925E5B3-7D93-463B-859E-30549F7CD1C1}" type="pres">
      <dgm:prSet presAssocID="{BDD8F2B3-2EA9-44B1-9606-30653B50B358}" presName="parentText" presStyleLbl="node1" presStyleIdx="0" presStyleCnt="4" custScaleX="140259" custScaleY="159002">
        <dgm:presLayoutVars>
          <dgm:chMax val="0"/>
          <dgm:bulletEnabled val="1"/>
        </dgm:presLayoutVars>
      </dgm:prSet>
      <dgm:spPr/>
      <dgm:t>
        <a:bodyPr/>
        <a:lstStyle/>
        <a:p>
          <a:endParaRPr lang="en-US"/>
        </a:p>
      </dgm:t>
    </dgm:pt>
    <dgm:pt modelId="{198537B0-05FA-4072-8486-371BC2F90DCA}" type="pres">
      <dgm:prSet presAssocID="{BDD8F2B3-2EA9-44B1-9606-30653B50B358}" presName="negativeSpace" presStyleCnt="0"/>
      <dgm:spPr/>
    </dgm:pt>
    <dgm:pt modelId="{85996358-6C1A-4F02-9384-215260DBC7B8}" type="pres">
      <dgm:prSet presAssocID="{BDD8F2B3-2EA9-44B1-9606-30653B50B358}" presName="childText" presStyleLbl="conFgAcc1" presStyleIdx="0" presStyleCnt="4">
        <dgm:presLayoutVars>
          <dgm:bulletEnabled val="1"/>
        </dgm:presLayoutVars>
      </dgm:prSet>
      <dgm:spPr>
        <a:prstGeom prst="mathMinus">
          <a:avLst/>
        </a:prstGeom>
      </dgm:spPr>
    </dgm:pt>
    <dgm:pt modelId="{470D7852-8242-42D6-9C9E-A3493A272CCB}" type="pres">
      <dgm:prSet presAssocID="{C4532413-9A59-4F28-9F79-557386AA0A42}" presName="spaceBetweenRectangles" presStyleCnt="0"/>
      <dgm:spPr/>
    </dgm:pt>
    <dgm:pt modelId="{7BC5121F-25FF-4F63-8866-FC6F31C574A5}" type="pres">
      <dgm:prSet presAssocID="{4344C720-3DCB-4BBB-A002-445B74D36EF2}" presName="parentLin" presStyleCnt="0"/>
      <dgm:spPr/>
    </dgm:pt>
    <dgm:pt modelId="{187BDA4F-E2E2-40FB-8F05-B56A716EE329}" type="pres">
      <dgm:prSet presAssocID="{4344C720-3DCB-4BBB-A002-445B74D36EF2}" presName="parentLeftMargin" presStyleLbl="node1" presStyleIdx="0" presStyleCnt="4"/>
      <dgm:spPr/>
      <dgm:t>
        <a:bodyPr/>
        <a:lstStyle/>
        <a:p>
          <a:endParaRPr lang="en-US"/>
        </a:p>
      </dgm:t>
    </dgm:pt>
    <dgm:pt modelId="{D34EA894-EA8C-4EDB-AFF9-8BFFBBB64933}" type="pres">
      <dgm:prSet presAssocID="{4344C720-3DCB-4BBB-A002-445B74D36EF2}" presName="parentText" presStyleLbl="node1" presStyleIdx="1" presStyleCnt="4" custScaleX="129871" custScaleY="158176">
        <dgm:presLayoutVars>
          <dgm:chMax val="0"/>
          <dgm:bulletEnabled val="1"/>
        </dgm:presLayoutVars>
      </dgm:prSet>
      <dgm:spPr/>
      <dgm:t>
        <a:bodyPr/>
        <a:lstStyle/>
        <a:p>
          <a:endParaRPr lang="en-US"/>
        </a:p>
      </dgm:t>
    </dgm:pt>
    <dgm:pt modelId="{1BD59415-3FE2-45AA-8ED3-4100BCBC48E5}" type="pres">
      <dgm:prSet presAssocID="{4344C720-3DCB-4BBB-A002-445B74D36EF2}" presName="negativeSpace" presStyleCnt="0"/>
      <dgm:spPr/>
    </dgm:pt>
    <dgm:pt modelId="{D4596109-4F86-4F49-9995-A359E581AC66}" type="pres">
      <dgm:prSet presAssocID="{4344C720-3DCB-4BBB-A002-445B74D36EF2}" presName="childText" presStyleLbl="conFgAcc1" presStyleIdx="1" presStyleCnt="4">
        <dgm:presLayoutVars>
          <dgm:bulletEnabled val="1"/>
        </dgm:presLayoutVars>
      </dgm:prSet>
      <dgm:spPr/>
      <dgm:t>
        <a:bodyPr/>
        <a:lstStyle/>
        <a:p>
          <a:endParaRPr lang="en-US"/>
        </a:p>
      </dgm:t>
    </dgm:pt>
    <dgm:pt modelId="{7C48E980-FB86-468A-9442-BD4C5E52B017}" type="pres">
      <dgm:prSet presAssocID="{E3BA7150-9FEB-4DC6-AA2C-535D402AD3AD}" presName="spaceBetweenRectangles" presStyleCnt="0"/>
      <dgm:spPr/>
    </dgm:pt>
    <dgm:pt modelId="{000F3B4E-911B-4B25-BEA2-C2CB20591A69}" type="pres">
      <dgm:prSet presAssocID="{43F47707-96B1-4DE5-9D77-AF6968AE9ED0}" presName="parentLin" presStyleCnt="0"/>
      <dgm:spPr/>
    </dgm:pt>
    <dgm:pt modelId="{4D9D4142-30CE-4028-9C6E-15F9A89C69CA}" type="pres">
      <dgm:prSet presAssocID="{43F47707-96B1-4DE5-9D77-AF6968AE9ED0}" presName="parentLeftMargin" presStyleLbl="node1" presStyleIdx="1" presStyleCnt="4"/>
      <dgm:spPr/>
      <dgm:t>
        <a:bodyPr/>
        <a:lstStyle/>
        <a:p>
          <a:endParaRPr lang="en-US"/>
        </a:p>
      </dgm:t>
    </dgm:pt>
    <dgm:pt modelId="{7BCD4B99-6CB3-4730-BEA2-16B654580BE6}" type="pres">
      <dgm:prSet presAssocID="{43F47707-96B1-4DE5-9D77-AF6968AE9ED0}" presName="parentText" presStyleLbl="node1" presStyleIdx="2" presStyleCnt="4" custScaleX="125974" custScaleY="219794">
        <dgm:presLayoutVars>
          <dgm:chMax val="0"/>
          <dgm:bulletEnabled val="1"/>
        </dgm:presLayoutVars>
      </dgm:prSet>
      <dgm:spPr/>
      <dgm:t>
        <a:bodyPr/>
        <a:lstStyle/>
        <a:p>
          <a:endParaRPr lang="en-US"/>
        </a:p>
      </dgm:t>
    </dgm:pt>
    <dgm:pt modelId="{FB669532-A0F9-443C-8928-2D3F640CD4BC}" type="pres">
      <dgm:prSet presAssocID="{43F47707-96B1-4DE5-9D77-AF6968AE9ED0}" presName="negativeSpace" presStyleCnt="0"/>
      <dgm:spPr/>
    </dgm:pt>
    <dgm:pt modelId="{4B9D77E7-4004-4FB3-A329-BF75FBA6C28D}" type="pres">
      <dgm:prSet presAssocID="{43F47707-96B1-4DE5-9D77-AF6968AE9ED0}" presName="childText" presStyleLbl="conFgAcc1" presStyleIdx="2" presStyleCnt="4">
        <dgm:presLayoutVars>
          <dgm:bulletEnabled val="1"/>
        </dgm:presLayoutVars>
      </dgm:prSet>
      <dgm:spPr/>
    </dgm:pt>
    <dgm:pt modelId="{F7C5FB5C-5498-4098-BC33-EC615A5A8CE1}" type="pres">
      <dgm:prSet presAssocID="{7E8104E6-DA1D-4942-848A-B69F49436407}" presName="spaceBetweenRectangles" presStyleCnt="0"/>
      <dgm:spPr/>
    </dgm:pt>
    <dgm:pt modelId="{074E1E83-B126-4519-B204-1AB880C7E539}" type="pres">
      <dgm:prSet presAssocID="{3804A472-EDEF-466F-8065-9197B1AC645D}" presName="parentLin" presStyleCnt="0"/>
      <dgm:spPr/>
    </dgm:pt>
    <dgm:pt modelId="{6B18DD1D-1EAD-4D70-8DD1-FFF57003499B}" type="pres">
      <dgm:prSet presAssocID="{3804A472-EDEF-466F-8065-9197B1AC645D}" presName="parentLeftMargin" presStyleLbl="node1" presStyleIdx="2" presStyleCnt="4"/>
      <dgm:spPr/>
      <dgm:t>
        <a:bodyPr/>
        <a:lstStyle/>
        <a:p>
          <a:endParaRPr lang="en-US"/>
        </a:p>
      </dgm:t>
    </dgm:pt>
    <dgm:pt modelId="{E850397A-D74A-4FB4-B7D4-C596DE2E357D}" type="pres">
      <dgm:prSet presAssocID="{3804A472-EDEF-466F-8065-9197B1AC645D}" presName="parentText" presStyleLbl="node1" presStyleIdx="3" presStyleCnt="4" custScaleX="125974" custScaleY="228175">
        <dgm:presLayoutVars>
          <dgm:chMax val="0"/>
          <dgm:bulletEnabled val="1"/>
        </dgm:presLayoutVars>
      </dgm:prSet>
      <dgm:spPr/>
      <dgm:t>
        <a:bodyPr/>
        <a:lstStyle/>
        <a:p>
          <a:endParaRPr lang="en-US"/>
        </a:p>
      </dgm:t>
    </dgm:pt>
    <dgm:pt modelId="{A643EC64-7B52-44A7-BF4D-F9A44CA81975}" type="pres">
      <dgm:prSet presAssocID="{3804A472-EDEF-466F-8065-9197B1AC645D}" presName="negativeSpace" presStyleCnt="0"/>
      <dgm:spPr/>
    </dgm:pt>
    <dgm:pt modelId="{42B14790-B49D-4C91-B5EA-7C55E3C67D72}" type="pres">
      <dgm:prSet presAssocID="{3804A472-EDEF-466F-8065-9197B1AC645D}" presName="childText" presStyleLbl="conFgAcc1" presStyleIdx="3" presStyleCnt="4">
        <dgm:presLayoutVars>
          <dgm:bulletEnabled val="1"/>
        </dgm:presLayoutVars>
      </dgm:prSet>
      <dgm:spPr/>
    </dgm:pt>
  </dgm:ptLst>
  <dgm:cxnLst>
    <dgm:cxn modelId="{87F2B052-37E8-424F-A480-05D9FFFB5C06}" srcId="{0DA89D8A-E7B0-4801-9665-305978823ED8}" destId="{BDD8F2B3-2EA9-44B1-9606-30653B50B358}" srcOrd="0" destOrd="0" parTransId="{0FBA932E-9B44-490D-9ADA-4704C2DF63A7}" sibTransId="{C4532413-9A59-4F28-9F79-557386AA0A42}"/>
    <dgm:cxn modelId="{7968AB52-D049-439E-93EC-9062F1D7C186}" srcId="{0DA89D8A-E7B0-4801-9665-305978823ED8}" destId="{3804A472-EDEF-466F-8065-9197B1AC645D}" srcOrd="3" destOrd="0" parTransId="{57205D26-3385-44F7-9AC2-7EFEDC30B95E}" sibTransId="{34BAB21F-DEA8-4A28-9352-B4D093D8234D}"/>
    <dgm:cxn modelId="{629ADF40-6EA8-47F8-8E83-EE6C19DCFE1B}" srcId="{0DA89D8A-E7B0-4801-9665-305978823ED8}" destId="{4344C720-3DCB-4BBB-A002-445B74D36EF2}" srcOrd="1" destOrd="0" parTransId="{3425143D-15D5-482F-BD42-BE65E37C429D}" sibTransId="{E3BA7150-9FEB-4DC6-AA2C-535D402AD3AD}"/>
    <dgm:cxn modelId="{C3422F9A-1BE7-4686-B391-9E921ABED2BF}" srcId="{0DA89D8A-E7B0-4801-9665-305978823ED8}" destId="{43F47707-96B1-4DE5-9D77-AF6968AE9ED0}" srcOrd="2" destOrd="0" parTransId="{00E3E2BD-4B35-4510-A3C9-158F528522BC}" sibTransId="{7E8104E6-DA1D-4942-848A-B69F49436407}"/>
    <dgm:cxn modelId="{0FE66511-DDAC-4F55-990F-E30895662CED}" srcId="{4344C720-3DCB-4BBB-A002-445B74D36EF2}" destId="{ECAA157F-756B-4DBB-808E-F185BCCB7CDC}" srcOrd="2" destOrd="0" parTransId="{CE405093-4138-4B46-B729-E025AFFA52B2}" sibTransId="{8ED12449-01E7-47E0-85D6-FAD9D3EF515C}"/>
    <dgm:cxn modelId="{E76AC7F6-1B30-4A81-BAD0-950D5DF787D4}" srcId="{4344C720-3DCB-4BBB-A002-445B74D36EF2}" destId="{34FE0B75-E996-4F45-9A0F-D74CA78F959D}" srcOrd="1" destOrd="0" parTransId="{A5B82DBF-2334-4895-9AB7-4E8A22792F29}" sibTransId="{537F228F-E2BE-4E8D-8F30-FFBED1B07E69}"/>
    <dgm:cxn modelId="{AC2FBBF6-345B-4DD8-9937-8E3201B80E71}" type="presOf" srcId="{BDD8F2B3-2EA9-44B1-9606-30653B50B358}" destId="{0925E5B3-7D93-463B-859E-30549F7CD1C1}" srcOrd="1" destOrd="0" presId="urn:microsoft.com/office/officeart/2005/8/layout/list1"/>
    <dgm:cxn modelId="{B7CA4CE1-647F-4C89-BC37-BAEBFBEF3387}" type="presOf" srcId="{ECAA157F-756B-4DBB-808E-F185BCCB7CDC}" destId="{D4596109-4F86-4F49-9995-A359E581AC66}" srcOrd="0" destOrd="2" presId="urn:microsoft.com/office/officeart/2005/8/layout/list1"/>
    <dgm:cxn modelId="{2319CE34-33EE-42B6-9608-61444DC29388}" type="presOf" srcId="{AF9EEA5A-3D7D-4B92-96BF-2E92C75EBDA0}" destId="{D4596109-4F86-4F49-9995-A359E581AC66}" srcOrd="0" destOrd="0" presId="urn:microsoft.com/office/officeart/2005/8/layout/list1"/>
    <dgm:cxn modelId="{08A2B612-7AD2-46C7-961B-C0DD44342BAA}" type="presOf" srcId="{4344C720-3DCB-4BBB-A002-445B74D36EF2}" destId="{187BDA4F-E2E2-40FB-8F05-B56A716EE329}" srcOrd="0" destOrd="0" presId="urn:microsoft.com/office/officeart/2005/8/layout/list1"/>
    <dgm:cxn modelId="{85FBD72C-99B7-4C25-91BF-FD57E6A4B1A6}" type="presOf" srcId="{43F47707-96B1-4DE5-9D77-AF6968AE9ED0}" destId="{7BCD4B99-6CB3-4730-BEA2-16B654580BE6}" srcOrd="1" destOrd="0" presId="urn:microsoft.com/office/officeart/2005/8/layout/list1"/>
    <dgm:cxn modelId="{09BFC39C-5712-4379-BB68-02FD71E295B5}" type="presOf" srcId="{4344C720-3DCB-4BBB-A002-445B74D36EF2}" destId="{D34EA894-EA8C-4EDB-AFF9-8BFFBBB64933}" srcOrd="1" destOrd="0" presId="urn:microsoft.com/office/officeart/2005/8/layout/list1"/>
    <dgm:cxn modelId="{2B460592-08FD-4D60-AA5A-8A9E03F65931}" type="presOf" srcId="{34FE0B75-E996-4F45-9A0F-D74CA78F959D}" destId="{D4596109-4F86-4F49-9995-A359E581AC66}" srcOrd="0" destOrd="1" presId="urn:microsoft.com/office/officeart/2005/8/layout/list1"/>
    <dgm:cxn modelId="{A6EE72A0-496C-4216-AA9F-838D8D9B36C7}" type="presOf" srcId="{43F47707-96B1-4DE5-9D77-AF6968AE9ED0}" destId="{4D9D4142-30CE-4028-9C6E-15F9A89C69CA}" srcOrd="0" destOrd="0" presId="urn:microsoft.com/office/officeart/2005/8/layout/list1"/>
    <dgm:cxn modelId="{7C2AEB53-7B79-4962-B479-A4E9CF152739}" type="presOf" srcId="{3804A472-EDEF-466F-8065-9197B1AC645D}" destId="{6B18DD1D-1EAD-4D70-8DD1-FFF57003499B}" srcOrd="0" destOrd="0" presId="urn:microsoft.com/office/officeart/2005/8/layout/list1"/>
    <dgm:cxn modelId="{B7B05BF8-4AEC-4475-93E2-2FA67358C59C}" srcId="{4344C720-3DCB-4BBB-A002-445B74D36EF2}" destId="{AF9EEA5A-3D7D-4B92-96BF-2E92C75EBDA0}" srcOrd="0" destOrd="0" parTransId="{30A022F4-7846-4F97-BD92-C17DABA256FC}" sibTransId="{167A7CF2-5DB9-4005-85A5-B9C1C0182D35}"/>
    <dgm:cxn modelId="{E1D636E6-C332-444B-9B84-858A0A9EF759}" type="presOf" srcId="{0DA89D8A-E7B0-4801-9665-305978823ED8}" destId="{54F22C03-AB40-49C9-9D2A-6FF2B0B69564}" srcOrd="0" destOrd="0" presId="urn:microsoft.com/office/officeart/2005/8/layout/list1"/>
    <dgm:cxn modelId="{BD058956-968E-4431-8D7F-D3DB4A2DA269}" type="presOf" srcId="{3804A472-EDEF-466F-8065-9197B1AC645D}" destId="{E850397A-D74A-4FB4-B7D4-C596DE2E357D}" srcOrd="1" destOrd="0" presId="urn:microsoft.com/office/officeart/2005/8/layout/list1"/>
    <dgm:cxn modelId="{CF238715-CB4C-4A7E-A394-34AC364408BD}" type="presOf" srcId="{BDD8F2B3-2EA9-44B1-9606-30653B50B358}" destId="{172E0199-530A-4B50-BCFE-8140AC601F7B}" srcOrd="0" destOrd="0" presId="urn:microsoft.com/office/officeart/2005/8/layout/list1"/>
    <dgm:cxn modelId="{6F5E9D0D-5D39-40F1-AC15-4FB63B2AAD38}" type="presParOf" srcId="{54F22C03-AB40-49C9-9D2A-6FF2B0B69564}" destId="{C6EE8445-4F36-4A4A-B040-51107B2B06CA}" srcOrd="0" destOrd="0" presId="urn:microsoft.com/office/officeart/2005/8/layout/list1"/>
    <dgm:cxn modelId="{2AFAC1E6-2F66-4CD7-B8C6-846C3B3A1584}" type="presParOf" srcId="{C6EE8445-4F36-4A4A-B040-51107B2B06CA}" destId="{172E0199-530A-4B50-BCFE-8140AC601F7B}" srcOrd="0" destOrd="0" presId="urn:microsoft.com/office/officeart/2005/8/layout/list1"/>
    <dgm:cxn modelId="{CA78D54F-7590-43E9-B980-73D3EE8A7CCB}" type="presParOf" srcId="{C6EE8445-4F36-4A4A-B040-51107B2B06CA}" destId="{0925E5B3-7D93-463B-859E-30549F7CD1C1}" srcOrd="1" destOrd="0" presId="urn:microsoft.com/office/officeart/2005/8/layout/list1"/>
    <dgm:cxn modelId="{91BDBC78-04EB-429C-9BB9-916C294BE05B}" type="presParOf" srcId="{54F22C03-AB40-49C9-9D2A-6FF2B0B69564}" destId="{198537B0-05FA-4072-8486-371BC2F90DCA}" srcOrd="1" destOrd="0" presId="urn:microsoft.com/office/officeart/2005/8/layout/list1"/>
    <dgm:cxn modelId="{398E652B-B514-46F3-AE7F-F4250B6045B9}" type="presParOf" srcId="{54F22C03-AB40-49C9-9D2A-6FF2B0B69564}" destId="{85996358-6C1A-4F02-9384-215260DBC7B8}" srcOrd="2" destOrd="0" presId="urn:microsoft.com/office/officeart/2005/8/layout/list1"/>
    <dgm:cxn modelId="{3D63AEE4-02DB-4991-BAFC-84BEA444A969}" type="presParOf" srcId="{54F22C03-AB40-49C9-9D2A-6FF2B0B69564}" destId="{470D7852-8242-42D6-9C9E-A3493A272CCB}" srcOrd="3" destOrd="0" presId="urn:microsoft.com/office/officeart/2005/8/layout/list1"/>
    <dgm:cxn modelId="{F09CAC8C-1A62-4925-A604-B58FBF78D808}" type="presParOf" srcId="{54F22C03-AB40-49C9-9D2A-6FF2B0B69564}" destId="{7BC5121F-25FF-4F63-8866-FC6F31C574A5}" srcOrd="4" destOrd="0" presId="urn:microsoft.com/office/officeart/2005/8/layout/list1"/>
    <dgm:cxn modelId="{6E1C7987-01D7-4D5E-8BD3-DBA70F5D3309}" type="presParOf" srcId="{7BC5121F-25FF-4F63-8866-FC6F31C574A5}" destId="{187BDA4F-E2E2-40FB-8F05-B56A716EE329}" srcOrd="0" destOrd="0" presId="urn:microsoft.com/office/officeart/2005/8/layout/list1"/>
    <dgm:cxn modelId="{9B3D26E7-F948-4C85-BA42-75CF6D3DA9E1}" type="presParOf" srcId="{7BC5121F-25FF-4F63-8866-FC6F31C574A5}" destId="{D34EA894-EA8C-4EDB-AFF9-8BFFBBB64933}" srcOrd="1" destOrd="0" presId="urn:microsoft.com/office/officeart/2005/8/layout/list1"/>
    <dgm:cxn modelId="{DE7F0B95-CDF8-452D-A766-25E683D798AC}" type="presParOf" srcId="{54F22C03-AB40-49C9-9D2A-6FF2B0B69564}" destId="{1BD59415-3FE2-45AA-8ED3-4100BCBC48E5}" srcOrd="5" destOrd="0" presId="urn:microsoft.com/office/officeart/2005/8/layout/list1"/>
    <dgm:cxn modelId="{25DE6761-8325-4ABE-AEAF-944B23C63327}" type="presParOf" srcId="{54F22C03-AB40-49C9-9D2A-6FF2B0B69564}" destId="{D4596109-4F86-4F49-9995-A359E581AC66}" srcOrd="6" destOrd="0" presId="urn:microsoft.com/office/officeart/2005/8/layout/list1"/>
    <dgm:cxn modelId="{832650FC-8F79-4829-94AD-76143FE71658}" type="presParOf" srcId="{54F22C03-AB40-49C9-9D2A-6FF2B0B69564}" destId="{7C48E980-FB86-468A-9442-BD4C5E52B017}" srcOrd="7" destOrd="0" presId="urn:microsoft.com/office/officeart/2005/8/layout/list1"/>
    <dgm:cxn modelId="{7F0319AE-4D12-4805-84A6-5B7BA8FC4E02}" type="presParOf" srcId="{54F22C03-AB40-49C9-9D2A-6FF2B0B69564}" destId="{000F3B4E-911B-4B25-BEA2-C2CB20591A69}" srcOrd="8" destOrd="0" presId="urn:microsoft.com/office/officeart/2005/8/layout/list1"/>
    <dgm:cxn modelId="{A2FF31D0-28AD-45D6-A1C4-6F6082F0BE8A}" type="presParOf" srcId="{000F3B4E-911B-4B25-BEA2-C2CB20591A69}" destId="{4D9D4142-30CE-4028-9C6E-15F9A89C69CA}" srcOrd="0" destOrd="0" presId="urn:microsoft.com/office/officeart/2005/8/layout/list1"/>
    <dgm:cxn modelId="{646F7B89-FB89-47FC-A224-EF1CE08EF88D}" type="presParOf" srcId="{000F3B4E-911B-4B25-BEA2-C2CB20591A69}" destId="{7BCD4B99-6CB3-4730-BEA2-16B654580BE6}" srcOrd="1" destOrd="0" presId="urn:microsoft.com/office/officeart/2005/8/layout/list1"/>
    <dgm:cxn modelId="{C1975D0E-96EC-4D7F-820C-9A91F5D4E161}" type="presParOf" srcId="{54F22C03-AB40-49C9-9D2A-6FF2B0B69564}" destId="{FB669532-A0F9-443C-8928-2D3F640CD4BC}" srcOrd="9" destOrd="0" presId="urn:microsoft.com/office/officeart/2005/8/layout/list1"/>
    <dgm:cxn modelId="{E1C217AB-10A9-4469-B6EC-90925D6259FE}" type="presParOf" srcId="{54F22C03-AB40-49C9-9D2A-6FF2B0B69564}" destId="{4B9D77E7-4004-4FB3-A329-BF75FBA6C28D}" srcOrd="10" destOrd="0" presId="urn:microsoft.com/office/officeart/2005/8/layout/list1"/>
    <dgm:cxn modelId="{E5C6342C-C33C-49DE-A594-86908B580359}" type="presParOf" srcId="{54F22C03-AB40-49C9-9D2A-6FF2B0B69564}" destId="{F7C5FB5C-5498-4098-BC33-EC615A5A8CE1}" srcOrd="11" destOrd="0" presId="urn:microsoft.com/office/officeart/2005/8/layout/list1"/>
    <dgm:cxn modelId="{3ACE80DA-2CF8-48D4-8499-E5E7ABE45C31}" type="presParOf" srcId="{54F22C03-AB40-49C9-9D2A-6FF2B0B69564}" destId="{074E1E83-B126-4519-B204-1AB880C7E539}" srcOrd="12" destOrd="0" presId="urn:microsoft.com/office/officeart/2005/8/layout/list1"/>
    <dgm:cxn modelId="{98C461C4-51A6-41C0-B7C6-C4A064D56F2A}" type="presParOf" srcId="{074E1E83-B126-4519-B204-1AB880C7E539}" destId="{6B18DD1D-1EAD-4D70-8DD1-FFF57003499B}" srcOrd="0" destOrd="0" presId="urn:microsoft.com/office/officeart/2005/8/layout/list1"/>
    <dgm:cxn modelId="{41568B89-BDBC-46EF-B921-390E7D41BB99}" type="presParOf" srcId="{074E1E83-B126-4519-B204-1AB880C7E539}" destId="{E850397A-D74A-4FB4-B7D4-C596DE2E357D}" srcOrd="1" destOrd="0" presId="urn:microsoft.com/office/officeart/2005/8/layout/list1"/>
    <dgm:cxn modelId="{92F646A7-1AE7-4F2D-B598-7D625855182E}" type="presParOf" srcId="{54F22C03-AB40-49C9-9D2A-6FF2B0B69564}" destId="{A643EC64-7B52-44A7-BF4D-F9A44CA81975}" srcOrd="13" destOrd="0" presId="urn:microsoft.com/office/officeart/2005/8/layout/list1"/>
    <dgm:cxn modelId="{DC897E9F-8DF7-483E-A512-568E5370C9DC}" type="presParOf" srcId="{54F22C03-AB40-49C9-9D2A-6FF2B0B69564}" destId="{42B14790-B49D-4C91-B5EA-7C55E3C67D7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54DC5-96C3-492D-BEA4-5A8AB0ED7C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7E4818-212B-4855-965D-7423E444D8A5}">
      <dgm:prSet custT="1">
        <dgm:style>
          <a:lnRef idx="0">
            <a:schemeClr val="accent5"/>
          </a:lnRef>
          <a:fillRef idx="3">
            <a:schemeClr val="accent5"/>
          </a:fillRef>
          <a:effectRef idx="3">
            <a:schemeClr val="accent5"/>
          </a:effectRef>
          <a:fontRef idx="minor">
            <a:schemeClr val="lt1"/>
          </a:fontRef>
        </dgm:style>
      </dgm:prSet>
      <dgm:spPr/>
      <dgm:t>
        <a:bodyPr/>
        <a:lstStyle/>
        <a:p>
          <a:r>
            <a:rPr lang="en-US" sz="1800" b="1" dirty="0" smtClean="0">
              <a:latin typeface="Tahoma" pitchFamily="34" charset="0"/>
              <a:cs typeface="Tahoma" pitchFamily="34" charset="0"/>
            </a:rPr>
            <a:t>Physical “boundary conditions”</a:t>
          </a:r>
          <a:endParaRPr lang="en-US" sz="1800" b="1" dirty="0">
            <a:latin typeface="Tahoma" pitchFamily="34" charset="0"/>
            <a:cs typeface="Tahoma" pitchFamily="34" charset="0"/>
          </a:endParaRPr>
        </a:p>
      </dgm:t>
    </dgm:pt>
    <dgm:pt modelId="{1B31A6AB-EDE7-4F24-AA90-35F0F7D7296B}" type="parTrans" cxnId="{FE61B91F-BB6B-4E90-8CE1-BF225FA4B295}">
      <dgm:prSet/>
      <dgm:spPr/>
      <dgm:t>
        <a:bodyPr/>
        <a:lstStyle/>
        <a:p>
          <a:endParaRPr lang="en-US" sz="2800"/>
        </a:p>
      </dgm:t>
    </dgm:pt>
    <dgm:pt modelId="{3A44A62D-D6DB-4721-A33E-FF597E10409F}" type="sibTrans" cxnId="{FE61B91F-BB6B-4E90-8CE1-BF225FA4B295}">
      <dgm:prSet/>
      <dgm:spPr/>
      <dgm:t>
        <a:bodyPr/>
        <a:lstStyle/>
        <a:p>
          <a:endParaRPr lang="en-US" sz="2800"/>
        </a:p>
      </dgm:t>
    </dgm:pt>
    <dgm:pt modelId="{DDAA15A1-B18A-4B59-ABE3-6C2478165C62}">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Waste inventory </a:t>
          </a:r>
          <a:endParaRPr lang="en-US" sz="1400" b="1" dirty="0">
            <a:latin typeface="Tahoma" pitchFamily="34" charset="0"/>
            <a:cs typeface="Tahoma" pitchFamily="34" charset="0"/>
          </a:endParaRPr>
        </a:p>
      </dgm:t>
    </dgm:pt>
    <dgm:pt modelId="{F6ED44FD-ED44-4985-86DA-CD47B1A6B828}" type="parTrans" cxnId="{92B1D985-8318-4DB2-A33C-6CD9F3CB8F1E}">
      <dgm:prSet/>
      <dgm:spPr/>
      <dgm:t>
        <a:bodyPr/>
        <a:lstStyle/>
        <a:p>
          <a:endParaRPr lang="en-US" sz="2800"/>
        </a:p>
      </dgm:t>
    </dgm:pt>
    <dgm:pt modelId="{48962365-8275-48E4-BD7A-5E614D029548}" type="sibTrans" cxnId="{92B1D985-8318-4DB2-A33C-6CD9F3CB8F1E}">
      <dgm:prSet/>
      <dgm:spPr/>
      <dgm:t>
        <a:bodyPr/>
        <a:lstStyle/>
        <a:p>
          <a:endParaRPr lang="en-US" sz="2800"/>
        </a:p>
      </dgm:t>
    </dgm:pt>
    <dgm:pt modelId="{5915C1B4-99D9-4B05-ADA0-43DE66BAC15D}">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Host rock, local/regional hydrogeology, transport properties</a:t>
          </a:r>
          <a:endParaRPr lang="en-US" sz="1400" b="1" dirty="0">
            <a:latin typeface="Tahoma" pitchFamily="34" charset="0"/>
            <a:cs typeface="Tahoma" pitchFamily="34" charset="0"/>
          </a:endParaRPr>
        </a:p>
      </dgm:t>
    </dgm:pt>
    <dgm:pt modelId="{6BD88FAC-88D9-49CC-BE7A-9D6B39E4091E}" type="parTrans" cxnId="{1841303E-D6DB-477A-9F1B-872C5AF8344A}">
      <dgm:prSet/>
      <dgm:spPr/>
      <dgm:t>
        <a:bodyPr/>
        <a:lstStyle/>
        <a:p>
          <a:endParaRPr lang="en-US" sz="2800"/>
        </a:p>
      </dgm:t>
    </dgm:pt>
    <dgm:pt modelId="{2170AE8C-0C0E-470D-A792-13D86391D3E0}" type="sibTrans" cxnId="{1841303E-D6DB-477A-9F1B-872C5AF8344A}">
      <dgm:prSet/>
      <dgm:spPr/>
      <dgm:t>
        <a:bodyPr/>
        <a:lstStyle/>
        <a:p>
          <a:endParaRPr lang="en-US" sz="2800"/>
        </a:p>
      </dgm:t>
    </dgm:pt>
    <dgm:pt modelId="{67DA74A0-8BD7-427D-8E5E-41CEAA81DECA}">
      <dgm:prSe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smtClean="0">
              <a:latin typeface="Tahoma" pitchFamily="34" charset="0"/>
              <a:cs typeface="Tahoma" pitchFamily="34" charset="0"/>
            </a:rPr>
            <a:t>Repository layout and engineered barriers design</a:t>
          </a:r>
          <a:endParaRPr lang="en-US" sz="1400" b="1" dirty="0">
            <a:latin typeface="Tahoma" pitchFamily="34" charset="0"/>
            <a:cs typeface="Tahoma" pitchFamily="34" charset="0"/>
          </a:endParaRPr>
        </a:p>
      </dgm:t>
    </dgm:pt>
    <dgm:pt modelId="{682B8A70-0703-4600-A53A-725ED957D06E}" type="parTrans" cxnId="{6D483891-0E89-44F6-88B1-F661A094680E}">
      <dgm:prSet/>
      <dgm:spPr/>
      <dgm:t>
        <a:bodyPr/>
        <a:lstStyle/>
        <a:p>
          <a:endParaRPr lang="en-US" sz="2800"/>
        </a:p>
      </dgm:t>
    </dgm:pt>
    <dgm:pt modelId="{271C7CEF-AC8A-467B-8F0F-59AB100E9BB0}" type="sibTrans" cxnId="{6D483891-0E89-44F6-88B1-F661A094680E}">
      <dgm:prSet/>
      <dgm:spPr/>
      <dgm:t>
        <a:bodyPr/>
        <a:lstStyle/>
        <a:p>
          <a:endParaRPr lang="en-US" sz="2800"/>
        </a:p>
      </dgm:t>
    </dgm:pt>
    <dgm:pt modelId="{9B30CA81-2793-403E-91C1-6BFB157B14FB}">
      <dgm:prSet custT="1"/>
      <dgm:spPr/>
      <dgm:t>
        <a:bodyPr/>
        <a:lstStyle/>
        <a:p>
          <a:r>
            <a:rPr lang="en-US" sz="1400" dirty="0" smtClean="0">
              <a:latin typeface="Tahoma" pitchFamily="34" charset="0"/>
              <a:cs typeface="Tahoma" pitchFamily="34" charset="0"/>
            </a:rPr>
            <a:t>Waste Disposal Package (concrete, steel, copper, special alloys…)</a:t>
          </a:r>
          <a:endParaRPr lang="en-US" sz="1400" dirty="0">
            <a:latin typeface="Tahoma" pitchFamily="34" charset="0"/>
            <a:cs typeface="Tahoma" pitchFamily="34" charset="0"/>
          </a:endParaRPr>
        </a:p>
      </dgm:t>
    </dgm:pt>
    <dgm:pt modelId="{C8F95A8A-6B7B-422C-931F-442F79321A85}" type="parTrans" cxnId="{97742122-2520-4746-8BF7-CDA3641FCEF1}">
      <dgm:prSet/>
      <dgm:spPr/>
      <dgm:t>
        <a:bodyPr/>
        <a:lstStyle/>
        <a:p>
          <a:endParaRPr lang="en-US" sz="2800"/>
        </a:p>
      </dgm:t>
    </dgm:pt>
    <dgm:pt modelId="{68A25960-42E2-4930-AF91-07E7F2424EC9}" type="sibTrans" cxnId="{97742122-2520-4746-8BF7-CDA3641FCEF1}">
      <dgm:prSet/>
      <dgm:spPr/>
      <dgm:t>
        <a:bodyPr/>
        <a:lstStyle/>
        <a:p>
          <a:endParaRPr lang="en-US" sz="2800"/>
        </a:p>
      </dgm:t>
    </dgm:pt>
    <dgm:pt modelId="{2F0568B5-1D89-4C1F-8B6E-671FF676F6EC}">
      <dgm:prSet custT="1"/>
      <dgm:spPr/>
      <dgm:t>
        <a:bodyPr/>
        <a:lstStyle/>
        <a:p>
          <a:r>
            <a:rPr lang="en-US" sz="1400" dirty="0" smtClean="0">
              <a:latin typeface="Tahoma" pitchFamily="34" charset="0"/>
              <a:cs typeface="Tahoma" pitchFamily="34" charset="0"/>
            </a:rPr>
            <a:t>Cavern, drift, borehole disposal</a:t>
          </a:r>
          <a:endParaRPr lang="en-US" sz="1400" dirty="0">
            <a:latin typeface="Tahoma" pitchFamily="34" charset="0"/>
            <a:cs typeface="Tahoma" pitchFamily="34" charset="0"/>
          </a:endParaRPr>
        </a:p>
      </dgm:t>
    </dgm:pt>
    <dgm:pt modelId="{21C36535-06E0-4205-B273-E835C40954C7}" type="parTrans" cxnId="{164D1A77-2AFD-496B-B4E2-B1564FB792BD}">
      <dgm:prSet/>
      <dgm:spPr/>
      <dgm:t>
        <a:bodyPr/>
        <a:lstStyle/>
        <a:p>
          <a:endParaRPr lang="en-US" sz="2800"/>
        </a:p>
      </dgm:t>
    </dgm:pt>
    <dgm:pt modelId="{7FB55ECC-A69B-4965-B54A-2C219E5287E8}" type="sibTrans" cxnId="{164D1A77-2AFD-496B-B4E2-B1564FB792BD}">
      <dgm:prSet/>
      <dgm:spPr/>
      <dgm:t>
        <a:bodyPr/>
        <a:lstStyle/>
        <a:p>
          <a:endParaRPr lang="en-US" sz="2800"/>
        </a:p>
      </dgm:t>
    </dgm:pt>
    <dgm:pt modelId="{5D79D212-D7A2-46BA-AA76-7CF52DCBDB79}">
      <dgm:prSet custT="1"/>
      <dgm:spPr/>
      <dgm:t>
        <a:bodyPr/>
        <a:lstStyle/>
        <a:p>
          <a:r>
            <a:rPr lang="en-US" sz="1400" dirty="0" smtClean="0">
              <a:latin typeface="Tahoma" pitchFamily="34" charset="0"/>
              <a:cs typeface="Tahoma" pitchFamily="34" charset="0"/>
            </a:rPr>
            <a:t>Buffer (swelling clay…), backfill</a:t>
          </a:r>
          <a:endParaRPr lang="en-US" sz="1400" dirty="0">
            <a:latin typeface="Tahoma" pitchFamily="34" charset="0"/>
            <a:cs typeface="Tahoma" pitchFamily="34" charset="0"/>
          </a:endParaRPr>
        </a:p>
      </dgm:t>
    </dgm:pt>
    <dgm:pt modelId="{9CA5D5B4-62D1-4BD5-96E8-11E54E253DFE}" type="parTrans" cxnId="{E6EA98D3-0AEB-4AF2-A88F-94A69DEC5918}">
      <dgm:prSet/>
      <dgm:spPr/>
      <dgm:t>
        <a:bodyPr/>
        <a:lstStyle/>
        <a:p>
          <a:endParaRPr lang="en-US" sz="2800"/>
        </a:p>
      </dgm:t>
    </dgm:pt>
    <dgm:pt modelId="{912B11A2-5DF3-4C81-B29B-6F4A674EA34F}" type="sibTrans" cxnId="{E6EA98D3-0AEB-4AF2-A88F-94A69DEC5918}">
      <dgm:prSet/>
      <dgm:spPr/>
      <dgm:t>
        <a:bodyPr/>
        <a:lstStyle/>
        <a:p>
          <a:endParaRPr lang="en-US" sz="2800"/>
        </a:p>
      </dgm:t>
    </dgm:pt>
    <dgm:pt modelId="{9016F594-D369-451A-B37F-364FF158093C}">
      <dgm:prSet custT="1"/>
      <dgm:spPr/>
      <dgm:t>
        <a:bodyPr/>
        <a:lstStyle/>
        <a:p>
          <a:r>
            <a:rPr lang="en-US" sz="1400" dirty="0" smtClean="0">
              <a:latin typeface="Tahoma" pitchFamily="34" charset="0"/>
              <a:cs typeface="Tahoma" pitchFamily="34" charset="0"/>
            </a:rPr>
            <a:t>Rock support/liner (rock bolts, </a:t>
          </a:r>
          <a:r>
            <a:rPr lang="en-US" sz="1400" dirty="0" err="1" smtClean="0">
              <a:latin typeface="Tahoma" pitchFamily="34" charset="0"/>
              <a:cs typeface="Tahoma" pitchFamily="34" charset="0"/>
            </a:rPr>
            <a:t>shotcrete</a:t>
          </a:r>
          <a:r>
            <a:rPr lang="en-US" sz="1400" dirty="0" smtClean="0">
              <a:latin typeface="Tahoma" pitchFamily="34" charset="0"/>
              <a:cs typeface="Tahoma" pitchFamily="34" charset="0"/>
            </a:rPr>
            <a:t>, concrete, steel…)</a:t>
          </a:r>
          <a:endParaRPr lang="en-US" sz="1400" dirty="0">
            <a:latin typeface="Tahoma" pitchFamily="34" charset="0"/>
            <a:cs typeface="Tahoma" pitchFamily="34" charset="0"/>
          </a:endParaRPr>
        </a:p>
      </dgm:t>
    </dgm:pt>
    <dgm:pt modelId="{9188A1A8-3B2A-486A-8467-01B090A14FD2}" type="parTrans" cxnId="{21D09B80-88E0-4A07-8FEA-9AB1ACFE9919}">
      <dgm:prSet/>
      <dgm:spPr/>
      <dgm:t>
        <a:bodyPr/>
        <a:lstStyle/>
        <a:p>
          <a:endParaRPr lang="en-US" sz="2800"/>
        </a:p>
      </dgm:t>
    </dgm:pt>
    <dgm:pt modelId="{EBE32718-47FB-4605-835B-8D8B8A9A897E}" type="sibTrans" cxnId="{21D09B80-88E0-4A07-8FEA-9AB1ACFE9919}">
      <dgm:prSet/>
      <dgm:spPr/>
      <dgm:t>
        <a:bodyPr/>
        <a:lstStyle/>
        <a:p>
          <a:endParaRPr lang="en-US" sz="2800"/>
        </a:p>
      </dgm:t>
    </dgm:pt>
    <dgm:pt modelId="{B184B226-4442-426F-AFDA-84E7188DCDD9}">
      <dgm:prSet custT="1"/>
      <dgm:spPr/>
      <dgm:t>
        <a:bodyPr/>
        <a:lstStyle/>
        <a:p>
          <a:r>
            <a:rPr lang="en-US" sz="1400" dirty="0" smtClean="0">
              <a:latin typeface="Tahoma" pitchFamily="34" charset="0"/>
              <a:cs typeface="Tahoma" pitchFamily="34" charset="0"/>
            </a:rPr>
            <a:t>Seals (at disposal cell/drift, in access galleries, in surface to depth infrastructure)</a:t>
          </a:r>
          <a:endParaRPr lang="en-US" sz="1400" dirty="0">
            <a:latin typeface="Tahoma" pitchFamily="34" charset="0"/>
            <a:cs typeface="Tahoma" pitchFamily="34" charset="0"/>
          </a:endParaRPr>
        </a:p>
      </dgm:t>
    </dgm:pt>
    <dgm:pt modelId="{F6B632F8-5765-4C5E-8A83-56313CE8F8B0}" type="parTrans" cxnId="{1FA353F1-5560-43B6-97E0-92A82AAD999D}">
      <dgm:prSet/>
      <dgm:spPr/>
      <dgm:t>
        <a:bodyPr/>
        <a:lstStyle/>
        <a:p>
          <a:endParaRPr lang="en-US" sz="2800"/>
        </a:p>
      </dgm:t>
    </dgm:pt>
    <dgm:pt modelId="{DFBA4CC6-7047-41F9-9A76-0B842C1E717F}" type="sibTrans" cxnId="{1FA353F1-5560-43B6-97E0-92A82AAD999D}">
      <dgm:prSet/>
      <dgm:spPr/>
      <dgm:t>
        <a:bodyPr/>
        <a:lstStyle/>
        <a:p>
          <a:endParaRPr lang="en-US" sz="2800"/>
        </a:p>
      </dgm:t>
    </dgm:pt>
    <dgm:pt modelId="{F4769ADF-A86C-4C9D-BC07-8301BAB1ED4B}" type="pres">
      <dgm:prSet presAssocID="{61354DC5-96C3-492D-BEA4-5A8AB0ED7C7F}" presName="linear" presStyleCnt="0">
        <dgm:presLayoutVars>
          <dgm:dir/>
          <dgm:animLvl val="lvl"/>
          <dgm:resizeHandles val="exact"/>
        </dgm:presLayoutVars>
      </dgm:prSet>
      <dgm:spPr/>
      <dgm:t>
        <a:bodyPr/>
        <a:lstStyle/>
        <a:p>
          <a:endParaRPr lang="en-US"/>
        </a:p>
      </dgm:t>
    </dgm:pt>
    <dgm:pt modelId="{1EF4D3C4-BEF1-45AD-9059-4EBC85089F9C}" type="pres">
      <dgm:prSet presAssocID="{A37E4818-212B-4855-965D-7423E444D8A5}" presName="parentLin" presStyleCnt="0"/>
      <dgm:spPr/>
      <dgm:t>
        <a:bodyPr/>
        <a:lstStyle/>
        <a:p>
          <a:endParaRPr lang="en-US"/>
        </a:p>
      </dgm:t>
    </dgm:pt>
    <dgm:pt modelId="{37F36DBF-5226-4017-98F8-963F21C18439}" type="pres">
      <dgm:prSet presAssocID="{A37E4818-212B-4855-965D-7423E444D8A5}" presName="parentLeftMargin" presStyleLbl="node1" presStyleIdx="0" presStyleCnt="4"/>
      <dgm:spPr/>
      <dgm:t>
        <a:bodyPr/>
        <a:lstStyle/>
        <a:p>
          <a:endParaRPr lang="en-US"/>
        </a:p>
      </dgm:t>
    </dgm:pt>
    <dgm:pt modelId="{EF53E9D0-CADF-451B-AB5C-5C9636FF8427}" type="pres">
      <dgm:prSet presAssocID="{A37E4818-212B-4855-965D-7423E444D8A5}" presName="parentText" presStyleLbl="node1" presStyleIdx="0" presStyleCnt="4" custScaleX="120732" custScaleY="153698">
        <dgm:presLayoutVars>
          <dgm:chMax val="0"/>
          <dgm:bulletEnabled val="1"/>
        </dgm:presLayoutVars>
      </dgm:prSet>
      <dgm:spPr/>
      <dgm:t>
        <a:bodyPr/>
        <a:lstStyle/>
        <a:p>
          <a:endParaRPr lang="en-US"/>
        </a:p>
      </dgm:t>
    </dgm:pt>
    <dgm:pt modelId="{D2082CB2-5EE5-4187-83E4-B72FA5CC61CF}" type="pres">
      <dgm:prSet presAssocID="{A37E4818-212B-4855-965D-7423E444D8A5}" presName="negativeSpace" presStyleCnt="0"/>
      <dgm:spPr/>
      <dgm:t>
        <a:bodyPr/>
        <a:lstStyle/>
        <a:p>
          <a:endParaRPr lang="en-US"/>
        </a:p>
      </dgm:t>
    </dgm:pt>
    <dgm:pt modelId="{8F1FAC15-75BD-4277-8592-C29D79593C29}" type="pres">
      <dgm:prSet presAssocID="{A37E4818-212B-4855-965D-7423E444D8A5}" presName="childText" presStyleLbl="conFgAcc1" presStyleIdx="0" presStyleCnt="4" custLinFactY="137832" custLinFactNeighborX="-6801" custLinFactNeighborY="200000">
        <dgm:presLayoutVars>
          <dgm:bulletEnabled val="1"/>
        </dgm:presLayoutVars>
      </dgm:prSet>
      <dgm:spPr>
        <a:prstGeom prst="mathMinus">
          <a:avLst/>
        </a:prstGeom>
      </dgm:spPr>
      <dgm:t>
        <a:bodyPr/>
        <a:lstStyle/>
        <a:p>
          <a:endParaRPr lang="en-US"/>
        </a:p>
      </dgm:t>
    </dgm:pt>
    <dgm:pt modelId="{68F50526-610F-4E7E-B5EB-9233378B5452}" type="pres">
      <dgm:prSet presAssocID="{3A44A62D-D6DB-4721-A33E-FF597E10409F}" presName="spaceBetweenRectangles" presStyleCnt="0"/>
      <dgm:spPr/>
      <dgm:t>
        <a:bodyPr/>
        <a:lstStyle/>
        <a:p>
          <a:endParaRPr lang="en-US"/>
        </a:p>
      </dgm:t>
    </dgm:pt>
    <dgm:pt modelId="{A01AEFE0-5E89-4530-B9F9-9E3F587E1581}" type="pres">
      <dgm:prSet presAssocID="{DDAA15A1-B18A-4B59-ABE3-6C2478165C62}" presName="parentLin" presStyleCnt="0"/>
      <dgm:spPr/>
      <dgm:t>
        <a:bodyPr/>
        <a:lstStyle/>
        <a:p>
          <a:endParaRPr lang="en-US"/>
        </a:p>
      </dgm:t>
    </dgm:pt>
    <dgm:pt modelId="{C6C26D1F-BA21-4FFB-B1A4-08DC3B4BE084}" type="pres">
      <dgm:prSet presAssocID="{DDAA15A1-B18A-4B59-ABE3-6C2478165C62}" presName="parentLeftMargin" presStyleLbl="node1" presStyleIdx="0" presStyleCnt="4"/>
      <dgm:spPr/>
      <dgm:t>
        <a:bodyPr/>
        <a:lstStyle/>
        <a:p>
          <a:endParaRPr lang="en-US"/>
        </a:p>
      </dgm:t>
    </dgm:pt>
    <dgm:pt modelId="{20BEEC26-4A40-48A5-8334-1781B2F42667}" type="pres">
      <dgm:prSet presAssocID="{DDAA15A1-B18A-4B59-ABE3-6C2478165C62}" presName="parentText" presStyleLbl="node1" presStyleIdx="1" presStyleCnt="4" custScaleY="125527">
        <dgm:presLayoutVars>
          <dgm:chMax val="0"/>
          <dgm:bulletEnabled val="1"/>
        </dgm:presLayoutVars>
      </dgm:prSet>
      <dgm:spPr/>
      <dgm:t>
        <a:bodyPr/>
        <a:lstStyle/>
        <a:p>
          <a:endParaRPr lang="en-US"/>
        </a:p>
      </dgm:t>
    </dgm:pt>
    <dgm:pt modelId="{ED94E622-CE2D-4457-801F-A6F18E8AF0C0}" type="pres">
      <dgm:prSet presAssocID="{DDAA15A1-B18A-4B59-ABE3-6C2478165C62}" presName="negativeSpace" presStyleCnt="0"/>
      <dgm:spPr/>
      <dgm:t>
        <a:bodyPr/>
        <a:lstStyle/>
        <a:p>
          <a:endParaRPr lang="en-US"/>
        </a:p>
      </dgm:t>
    </dgm:pt>
    <dgm:pt modelId="{738A2175-9DB8-4195-91A7-B9CEE81BD877}" type="pres">
      <dgm:prSet presAssocID="{DDAA15A1-B18A-4B59-ABE3-6C2478165C62}" presName="childText" presStyleLbl="conFgAcc1" presStyleIdx="1" presStyleCnt="4">
        <dgm:presLayoutVars>
          <dgm:bulletEnabled val="1"/>
        </dgm:presLayoutVars>
      </dgm:prSet>
      <dgm:spPr/>
      <dgm:t>
        <a:bodyPr/>
        <a:lstStyle/>
        <a:p>
          <a:endParaRPr lang="en-US"/>
        </a:p>
      </dgm:t>
    </dgm:pt>
    <dgm:pt modelId="{302A1808-13CB-47C6-A7CD-87048613B9C1}" type="pres">
      <dgm:prSet presAssocID="{48962365-8275-48E4-BD7A-5E614D029548}" presName="spaceBetweenRectangles" presStyleCnt="0"/>
      <dgm:spPr/>
      <dgm:t>
        <a:bodyPr/>
        <a:lstStyle/>
        <a:p>
          <a:endParaRPr lang="en-US"/>
        </a:p>
      </dgm:t>
    </dgm:pt>
    <dgm:pt modelId="{B024F029-B466-4E12-BC0B-7B7BC7D611DA}" type="pres">
      <dgm:prSet presAssocID="{5915C1B4-99D9-4B05-ADA0-43DE66BAC15D}" presName="parentLin" presStyleCnt="0"/>
      <dgm:spPr/>
      <dgm:t>
        <a:bodyPr/>
        <a:lstStyle/>
        <a:p>
          <a:endParaRPr lang="en-US"/>
        </a:p>
      </dgm:t>
    </dgm:pt>
    <dgm:pt modelId="{0D4AD8B8-BC7A-4E4F-9DF0-7908A0E83C69}" type="pres">
      <dgm:prSet presAssocID="{5915C1B4-99D9-4B05-ADA0-43DE66BAC15D}" presName="parentLeftMargin" presStyleLbl="node1" presStyleIdx="1" presStyleCnt="4"/>
      <dgm:spPr/>
      <dgm:t>
        <a:bodyPr/>
        <a:lstStyle/>
        <a:p>
          <a:endParaRPr lang="en-US"/>
        </a:p>
      </dgm:t>
    </dgm:pt>
    <dgm:pt modelId="{66A14E56-AF0B-4E67-852E-9D5B9BE3166E}" type="pres">
      <dgm:prSet presAssocID="{5915C1B4-99D9-4B05-ADA0-43DE66BAC15D}" presName="parentText" presStyleLbl="node1" presStyleIdx="2" presStyleCnt="4" custScaleX="133989" custScaleY="176611">
        <dgm:presLayoutVars>
          <dgm:chMax val="0"/>
          <dgm:bulletEnabled val="1"/>
        </dgm:presLayoutVars>
      </dgm:prSet>
      <dgm:spPr/>
      <dgm:t>
        <a:bodyPr/>
        <a:lstStyle/>
        <a:p>
          <a:endParaRPr lang="en-US"/>
        </a:p>
      </dgm:t>
    </dgm:pt>
    <dgm:pt modelId="{DE83C567-83D3-4406-91E8-687FC4A55B81}" type="pres">
      <dgm:prSet presAssocID="{5915C1B4-99D9-4B05-ADA0-43DE66BAC15D}" presName="negativeSpace" presStyleCnt="0"/>
      <dgm:spPr/>
      <dgm:t>
        <a:bodyPr/>
        <a:lstStyle/>
        <a:p>
          <a:endParaRPr lang="en-US"/>
        </a:p>
      </dgm:t>
    </dgm:pt>
    <dgm:pt modelId="{B2612074-F51A-4E1E-B803-EA80C8560183}" type="pres">
      <dgm:prSet presAssocID="{5915C1B4-99D9-4B05-ADA0-43DE66BAC15D}" presName="childText" presStyleLbl="conFgAcc1" presStyleIdx="2" presStyleCnt="4">
        <dgm:presLayoutVars>
          <dgm:bulletEnabled val="1"/>
        </dgm:presLayoutVars>
      </dgm:prSet>
      <dgm:spPr/>
      <dgm:t>
        <a:bodyPr/>
        <a:lstStyle/>
        <a:p>
          <a:endParaRPr lang="en-US"/>
        </a:p>
      </dgm:t>
    </dgm:pt>
    <dgm:pt modelId="{1AC2AA1F-C2EB-4479-870C-F6BA29F2E0EC}" type="pres">
      <dgm:prSet presAssocID="{2170AE8C-0C0E-470D-A792-13D86391D3E0}" presName="spaceBetweenRectangles" presStyleCnt="0"/>
      <dgm:spPr/>
      <dgm:t>
        <a:bodyPr/>
        <a:lstStyle/>
        <a:p>
          <a:endParaRPr lang="en-US"/>
        </a:p>
      </dgm:t>
    </dgm:pt>
    <dgm:pt modelId="{3C704A4B-D115-4FDC-86AD-4E9E27169A7C}" type="pres">
      <dgm:prSet presAssocID="{67DA74A0-8BD7-427D-8E5E-41CEAA81DECA}" presName="parentLin" presStyleCnt="0"/>
      <dgm:spPr/>
      <dgm:t>
        <a:bodyPr/>
        <a:lstStyle/>
        <a:p>
          <a:endParaRPr lang="en-US"/>
        </a:p>
      </dgm:t>
    </dgm:pt>
    <dgm:pt modelId="{848647A5-E782-4F57-8166-E95DE5319D01}" type="pres">
      <dgm:prSet presAssocID="{67DA74A0-8BD7-427D-8E5E-41CEAA81DECA}" presName="parentLeftMargin" presStyleLbl="node1" presStyleIdx="2" presStyleCnt="4"/>
      <dgm:spPr/>
      <dgm:t>
        <a:bodyPr/>
        <a:lstStyle/>
        <a:p>
          <a:endParaRPr lang="en-US"/>
        </a:p>
      </dgm:t>
    </dgm:pt>
    <dgm:pt modelId="{354B8E9D-520C-4CF0-AAFC-140FD1E6B47E}" type="pres">
      <dgm:prSet presAssocID="{67DA74A0-8BD7-427D-8E5E-41CEAA81DECA}" presName="parentText" presStyleLbl="node1" presStyleIdx="3" presStyleCnt="4" custScaleX="130108" custScaleY="163315">
        <dgm:presLayoutVars>
          <dgm:chMax val="0"/>
          <dgm:bulletEnabled val="1"/>
        </dgm:presLayoutVars>
      </dgm:prSet>
      <dgm:spPr/>
      <dgm:t>
        <a:bodyPr/>
        <a:lstStyle/>
        <a:p>
          <a:endParaRPr lang="en-US"/>
        </a:p>
      </dgm:t>
    </dgm:pt>
    <dgm:pt modelId="{D6FF9E9D-3816-4B48-BE03-068A5C027077}" type="pres">
      <dgm:prSet presAssocID="{67DA74A0-8BD7-427D-8E5E-41CEAA81DECA}" presName="negativeSpace" presStyleCnt="0"/>
      <dgm:spPr/>
      <dgm:t>
        <a:bodyPr/>
        <a:lstStyle/>
        <a:p>
          <a:endParaRPr lang="en-US"/>
        </a:p>
      </dgm:t>
    </dgm:pt>
    <dgm:pt modelId="{791AA8D9-E765-46DF-9DD0-F2AA33849EE0}" type="pres">
      <dgm:prSet presAssocID="{67DA74A0-8BD7-427D-8E5E-41CEAA81DECA}" presName="childText" presStyleLbl="conFgAcc1" presStyleIdx="3" presStyleCnt="4">
        <dgm:presLayoutVars>
          <dgm:bulletEnabled val="1"/>
        </dgm:presLayoutVars>
      </dgm:prSet>
      <dgm:spPr/>
      <dgm:t>
        <a:bodyPr/>
        <a:lstStyle/>
        <a:p>
          <a:endParaRPr lang="en-US"/>
        </a:p>
      </dgm:t>
    </dgm:pt>
  </dgm:ptLst>
  <dgm:cxnLst>
    <dgm:cxn modelId="{1BF8E345-3854-4121-9F80-3212540E8622}" type="presOf" srcId="{B184B226-4442-426F-AFDA-84E7188DCDD9}" destId="{791AA8D9-E765-46DF-9DD0-F2AA33849EE0}" srcOrd="0" destOrd="4" presId="urn:microsoft.com/office/officeart/2005/8/layout/list1"/>
    <dgm:cxn modelId="{14CAEAA9-A9E0-4BB1-AC46-773850DD67BF}" type="presOf" srcId="{67DA74A0-8BD7-427D-8E5E-41CEAA81DECA}" destId="{848647A5-E782-4F57-8166-E95DE5319D01}" srcOrd="0" destOrd="0" presId="urn:microsoft.com/office/officeart/2005/8/layout/list1"/>
    <dgm:cxn modelId="{1FA353F1-5560-43B6-97E0-92A82AAD999D}" srcId="{67DA74A0-8BD7-427D-8E5E-41CEAA81DECA}" destId="{B184B226-4442-426F-AFDA-84E7188DCDD9}" srcOrd="4" destOrd="0" parTransId="{F6B632F8-5765-4C5E-8A83-56313CE8F8B0}" sibTransId="{DFBA4CC6-7047-41F9-9A76-0B842C1E717F}"/>
    <dgm:cxn modelId="{6D483891-0E89-44F6-88B1-F661A094680E}" srcId="{61354DC5-96C3-492D-BEA4-5A8AB0ED7C7F}" destId="{67DA74A0-8BD7-427D-8E5E-41CEAA81DECA}" srcOrd="3" destOrd="0" parTransId="{682B8A70-0703-4600-A53A-725ED957D06E}" sibTransId="{271C7CEF-AC8A-467B-8F0F-59AB100E9BB0}"/>
    <dgm:cxn modelId="{FCF1549C-D5F8-4509-882C-EBB0342E9666}" type="presOf" srcId="{5915C1B4-99D9-4B05-ADA0-43DE66BAC15D}" destId="{66A14E56-AF0B-4E67-852E-9D5B9BE3166E}" srcOrd="1" destOrd="0" presId="urn:microsoft.com/office/officeart/2005/8/layout/list1"/>
    <dgm:cxn modelId="{92B1D985-8318-4DB2-A33C-6CD9F3CB8F1E}" srcId="{61354DC5-96C3-492D-BEA4-5A8AB0ED7C7F}" destId="{DDAA15A1-B18A-4B59-ABE3-6C2478165C62}" srcOrd="1" destOrd="0" parTransId="{F6ED44FD-ED44-4985-86DA-CD47B1A6B828}" sibTransId="{48962365-8275-48E4-BD7A-5E614D029548}"/>
    <dgm:cxn modelId="{DF1D7A78-5C83-445F-A4E7-59A285825503}" type="presOf" srcId="{9016F594-D369-451A-B37F-364FF158093C}" destId="{791AA8D9-E765-46DF-9DD0-F2AA33849EE0}" srcOrd="0" destOrd="3" presId="urn:microsoft.com/office/officeart/2005/8/layout/list1"/>
    <dgm:cxn modelId="{B3D8CC58-306A-4227-AA7C-604CC8483E15}" type="presOf" srcId="{A37E4818-212B-4855-965D-7423E444D8A5}" destId="{EF53E9D0-CADF-451B-AB5C-5C9636FF8427}" srcOrd="1" destOrd="0" presId="urn:microsoft.com/office/officeart/2005/8/layout/list1"/>
    <dgm:cxn modelId="{B1F9C3DF-A1BF-43C6-B278-E218C0FEDDB6}" type="presOf" srcId="{67DA74A0-8BD7-427D-8E5E-41CEAA81DECA}" destId="{354B8E9D-520C-4CF0-AAFC-140FD1E6B47E}" srcOrd="1" destOrd="0" presId="urn:microsoft.com/office/officeart/2005/8/layout/list1"/>
    <dgm:cxn modelId="{E17FC296-8FF6-40AA-A4CF-27147A96BC64}" type="presOf" srcId="{9B30CA81-2793-403E-91C1-6BFB157B14FB}" destId="{791AA8D9-E765-46DF-9DD0-F2AA33849EE0}" srcOrd="0" destOrd="0" presId="urn:microsoft.com/office/officeart/2005/8/layout/list1"/>
    <dgm:cxn modelId="{AF0C2198-0558-4B8E-97A5-3AB6BCA0DCFE}" type="presOf" srcId="{DDAA15A1-B18A-4B59-ABE3-6C2478165C62}" destId="{C6C26D1F-BA21-4FFB-B1A4-08DC3B4BE084}" srcOrd="0" destOrd="0" presId="urn:microsoft.com/office/officeart/2005/8/layout/list1"/>
    <dgm:cxn modelId="{6E7C48FD-D5A4-4C25-97E5-CFD89EF98E32}" type="presOf" srcId="{61354DC5-96C3-492D-BEA4-5A8AB0ED7C7F}" destId="{F4769ADF-A86C-4C9D-BC07-8301BAB1ED4B}" srcOrd="0" destOrd="0" presId="urn:microsoft.com/office/officeart/2005/8/layout/list1"/>
    <dgm:cxn modelId="{164D1A77-2AFD-496B-B4E2-B1564FB792BD}" srcId="{67DA74A0-8BD7-427D-8E5E-41CEAA81DECA}" destId="{2F0568B5-1D89-4C1F-8B6E-671FF676F6EC}" srcOrd="1" destOrd="0" parTransId="{21C36535-06E0-4205-B273-E835C40954C7}" sibTransId="{7FB55ECC-A69B-4965-B54A-2C219E5287E8}"/>
    <dgm:cxn modelId="{2AAF2F68-943A-483D-8395-F4677A2DB0FC}" type="presOf" srcId="{2F0568B5-1D89-4C1F-8B6E-671FF676F6EC}" destId="{791AA8D9-E765-46DF-9DD0-F2AA33849EE0}" srcOrd="0" destOrd="1" presId="urn:microsoft.com/office/officeart/2005/8/layout/list1"/>
    <dgm:cxn modelId="{7802F68E-9BA9-4052-854D-2B51B5863EC9}" type="presOf" srcId="{DDAA15A1-B18A-4B59-ABE3-6C2478165C62}" destId="{20BEEC26-4A40-48A5-8334-1781B2F42667}" srcOrd="1" destOrd="0" presId="urn:microsoft.com/office/officeart/2005/8/layout/list1"/>
    <dgm:cxn modelId="{1841303E-D6DB-477A-9F1B-872C5AF8344A}" srcId="{61354DC5-96C3-492D-BEA4-5A8AB0ED7C7F}" destId="{5915C1B4-99D9-4B05-ADA0-43DE66BAC15D}" srcOrd="2" destOrd="0" parTransId="{6BD88FAC-88D9-49CC-BE7A-9D6B39E4091E}" sibTransId="{2170AE8C-0C0E-470D-A792-13D86391D3E0}"/>
    <dgm:cxn modelId="{E6EA98D3-0AEB-4AF2-A88F-94A69DEC5918}" srcId="{67DA74A0-8BD7-427D-8E5E-41CEAA81DECA}" destId="{5D79D212-D7A2-46BA-AA76-7CF52DCBDB79}" srcOrd="2" destOrd="0" parTransId="{9CA5D5B4-62D1-4BD5-96E8-11E54E253DFE}" sibTransId="{912B11A2-5DF3-4C81-B29B-6F4A674EA34F}"/>
    <dgm:cxn modelId="{9FFA84B8-6B2B-44DB-9FD4-A72AD0628E78}" type="presOf" srcId="{A37E4818-212B-4855-965D-7423E444D8A5}" destId="{37F36DBF-5226-4017-98F8-963F21C18439}" srcOrd="0" destOrd="0" presId="urn:microsoft.com/office/officeart/2005/8/layout/list1"/>
    <dgm:cxn modelId="{A519BA50-7E80-427A-8FFC-616501C5F5F0}" type="presOf" srcId="{5D79D212-D7A2-46BA-AA76-7CF52DCBDB79}" destId="{791AA8D9-E765-46DF-9DD0-F2AA33849EE0}" srcOrd="0" destOrd="2" presId="urn:microsoft.com/office/officeart/2005/8/layout/list1"/>
    <dgm:cxn modelId="{FE61B91F-BB6B-4E90-8CE1-BF225FA4B295}" srcId="{61354DC5-96C3-492D-BEA4-5A8AB0ED7C7F}" destId="{A37E4818-212B-4855-965D-7423E444D8A5}" srcOrd="0" destOrd="0" parTransId="{1B31A6AB-EDE7-4F24-AA90-35F0F7D7296B}" sibTransId="{3A44A62D-D6DB-4721-A33E-FF597E10409F}"/>
    <dgm:cxn modelId="{A8C0940A-CD7E-4EB0-99B3-3D6A23B9373B}" type="presOf" srcId="{5915C1B4-99D9-4B05-ADA0-43DE66BAC15D}" destId="{0D4AD8B8-BC7A-4E4F-9DF0-7908A0E83C69}" srcOrd="0" destOrd="0" presId="urn:microsoft.com/office/officeart/2005/8/layout/list1"/>
    <dgm:cxn modelId="{97742122-2520-4746-8BF7-CDA3641FCEF1}" srcId="{67DA74A0-8BD7-427D-8E5E-41CEAA81DECA}" destId="{9B30CA81-2793-403E-91C1-6BFB157B14FB}" srcOrd="0" destOrd="0" parTransId="{C8F95A8A-6B7B-422C-931F-442F79321A85}" sibTransId="{68A25960-42E2-4930-AF91-07E7F2424EC9}"/>
    <dgm:cxn modelId="{21D09B80-88E0-4A07-8FEA-9AB1ACFE9919}" srcId="{67DA74A0-8BD7-427D-8E5E-41CEAA81DECA}" destId="{9016F594-D369-451A-B37F-364FF158093C}" srcOrd="3" destOrd="0" parTransId="{9188A1A8-3B2A-486A-8467-01B090A14FD2}" sibTransId="{EBE32718-47FB-4605-835B-8D8B8A9A897E}"/>
    <dgm:cxn modelId="{4C1AC1EB-1733-4D2F-966B-D9B8963E39D1}" type="presParOf" srcId="{F4769ADF-A86C-4C9D-BC07-8301BAB1ED4B}" destId="{1EF4D3C4-BEF1-45AD-9059-4EBC85089F9C}" srcOrd="0" destOrd="0" presId="urn:microsoft.com/office/officeart/2005/8/layout/list1"/>
    <dgm:cxn modelId="{90E6FB72-E266-45AF-881C-0755B21A9428}" type="presParOf" srcId="{1EF4D3C4-BEF1-45AD-9059-4EBC85089F9C}" destId="{37F36DBF-5226-4017-98F8-963F21C18439}" srcOrd="0" destOrd="0" presId="urn:microsoft.com/office/officeart/2005/8/layout/list1"/>
    <dgm:cxn modelId="{EF2D8DC1-A175-4588-8395-3DF9607AC970}" type="presParOf" srcId="{1EF4D3C4-BEF1-45AD-9059-4EBC85089F9C}" destId="{EF53E9D0-CADF-451B-AB5C-5C9636FF8427}" srcOrd="1" destOrd="0" presId="urn:microsoft.com/office/officeart/2005/8/layout/list1"/>
    <dgm:cxn modelId="{C11B5288-9107-4E19-9815-A98623EB5E38}" type="presParOf" srcId="{F4769ADF-A86C-4C9D-BC07-8301BAB1ED4B}" destId="{D2082CB2-5EE5-4187-83E4-B72FA5CC61CF}" srcOrd="1" destOrd="0" presId="urn:microsoft.com/office/officeart/2005/8/layout/list1"/>
    <dgm:cxn modelId="{BEBC7F8F-5435-4C4C-A07F-60F1C5B06BC7}" type="presParOf" srcId="{F4769ADF-A86C-4C9D-BC07-8301BAB1ED4B}" destId="{8F1FAC15-75BD-4277-8592-C29D79593C29}" srcOrd="2" destOrd="0" presId="urn:microsoft.com/office/officeart/2005/8/layout/list1"/>
    <dgm:cxn modelId="{04598037-21BC-4830-906E-F8648CD42EB1}" type="presParOf" srcId="{F4769ADF-A86C-4C9D-BC07-8301BAB1ED4B}" destId="{68F50526-610F-4E7E-B5EB-9233378B5452}" srcOrd="3" destOrd="0" presId="urn:microsoft.com/office/officeart/2005/8/layout/list1"/>
    <dgm:cxn modelId="{CBC622DA-9410-437F-AC03-3D92AB9CD2BB}" type="presParOf" srcId="{F4769ADF-A86C-4C9D-BC07-8301BAB1ED4B}" destId="{A01AEFE0-5E89-4530-B9F9-9E3F587E1581}" srcOrd="4" destOrd="0" presId="urn:microsoft.com/office/officeart/2005/8/layout/list1"/>
    <dgm:cxn modelId="{7FC560AD-4A00-460B-ABE7-27A5F4981693}" type="presParOf" srcId="{A01AEFE0-5E89-4530-B9F9-9E3F587E1581}" destId="{C6C26D1F-BA21-4FFB-B1A4-08DC3B4BE084}" srcOrd="0" destOrd="0" presId="urn:microsoft.com/office/officeart/2005/8/layout/list1"/>
    <dgm:cxn modelId="{D4E0E1CD-70B1-49D3-845D-C01D18ADB82E}" type="presParOf" srcId="{A01AEFE0-5E89-4530-B9F9-9E3F587E1581}" destId="{20BEEC26-4A40-48A5-8334-1781B2F42667}" srcOrd="1" destOrd="0" presId="urn:microsoft.com/office/officeart/2005/8/layout/list1"/>
    <dgm:cxn modelId="{40673171-0655-4E40-AD22-7FC3D4EFF995}" type="presParOf" srcId="{F4769ADF-A86C-4C9D-BC07-8301BAB1ED4B}" destId="{ED94E622-CE2D-4457-801F-A6F18E8AF0C0}" srcOrd="5" destOrd="0" presId="urn:microsoft.com/office/officeart/2005/8/layout/list1"/>
    <dgm:cxn modelId="{DBC09DE6-A56B-4C8B-B0A6-D56464A39E78}" type="presParOf" srcId="{F4769ADF-A86C-4C9D-BC07-8301BAB1ED4B}" destId="{738A2175-9DB8-4195-91A7-B9CEE81BD877}" srcOrd="6" destOrd="0" presId="urn:microsoft.com/office/officeart/2005/8/layout/list1"/>
    <dgm:cxn modelId="{BF01B441-00EC-42A9-B130-E9173DD21BCA}" type="presParOf" srcId="{F4769ADF-A86C-4C9D-BC07-8301BAB1ED4B}" destId="{302A1808-13CB-47C6-A7CD-87048613B9C1}" srcOrd="7" destOrd="0" presId="urn:microsoft.com/office/officeart/2005/8/layout/list1"/>
    <dgm:cxn modelId="{4602475F-DCD5-4F3A-8593-9AA8D11DCE22}" type="presParOf" srcId="{F4769ADF-A86C-4C9D-BC07-8301BAB1ED4B}" destId="{B024F029-B466-4E12-BC0B-7B7BC7D611DA}" srcOrd="8" destOrd="0" presId="urn:microsoft.com/office/officeart/2005/8/layout/list1"/>
    <dgm:cxn modelId="{9609A45C-3B82-44B9-9026-5A9992B102A0}" type="presParOf" srcId="{B024F029-B466-4E12-BC0B-7B7BC7D611DA}" destId="{0D4AD8B8-BC7A-4E4F-9DF0-7908A0E83C69}" srcOrd="0" destOrd="0" presId="urn:microsoft.com/office/officeart/2005/8/layout/list1"/>
    <dgm:cxn modelId="{BA9F0015-807B-43FA-AF7E-5C8C66428750}" type="presParOf" srcId="{B024F029-B466-4E12-BC0B-7B7BC7D611DA}" destId="{66A14E56-AF0B-4E67-852E-9D5B9BE3166E}" srcOrd="1" destOrd="0" presId="urn:microsoft.com/office/officeart/2005/8/layout/list1"/>
    <dgm:cxn modelId="{8896E027-0B19-4B1C-83E7-ED8C8841AC7A}" type="presParOf" srcId="{F4769ADF-A86C-4C9D-BC07-8301BAB1ED4B}" destId="{DE83C567-83D3-4406-91E8-687FC4A55B81}" srcOrd="9" destOrd="0" presId="urn:microsoft.com/office/officeart/2005/8/layout/list1"/>
    <dgm:cxn modelId="{E4FEC5E3-247F-49EE-87EF-0FE47C62DF4C}" type="presParOf" srcId="{F4769ADF-A86C-4C9D-BC07-8301BAB1ED4B}" destId="{B2612074-F51A-4E1E-B803-EA80C8560183}" srcOrd="10" destOrd="0" presId="urn:microsoft.com/office/officeart/2005/8/layout/list1"/>
    <dgm:cxn modelId="{6C41AB63-35EC-4044-83B1-25865B49F02C}" type="presParOf" srcId="{F4769ADF-A86C-4C9D-BC07-8301BAB1ED4B}" destId="{1AC2AA1F-C2EB-4479-870C-F6BA29F2E0EC}" srcOrd="11" destOrd="0" presId="urn:microsoft.com/office/officeart/2005/8/layout/list1"/>
    <dgm:cxn modelId="{F0715486-CC23-4C94-B8AE-66BC561A1789}" type="presParOf" srcId="{F4769ADF-A86C-4C9D-BC07-8301BAB1ED4B}" destId="{3C704A4B-D115-4FDC-86AD-4E9E27169A7C}" srcOrd="12" destOrd="0" presId="urn:microsoft.com/office/officeart/2005/8/layout/list1"/>
    <dgm:cxn modelId="{316F3F80-33D2-4FCA-B237-F6DD151BD328}" type="presParOf" srcId="{3C704A4B-D115-4FDC-86AD-4E9E27169A7C}" destId="{848647A5-E782-4F57-8166-E95DE5319D01}" srcOrd="0" destOrd="0" presId="urn:microsoft.com/office/officeart/2005/8/layout/list1"/>
    <dgm:cxn modelId="{28F7AA56-2119-40F2-8F82-7D5083939605}" type="presParOf" srcId="{3C704A4B-D115-4FDC-86AD-4E9E27169A7C}" destId="{354B8E9D-520C-4CF0-AAFC-140FD1E6B47E}" srcOrd="1" destOrd="0" presId="urn:microsoft.com/office/officeart/2005/8/layout/list1"/>
    <dgm:cxn modelId="{B20511BF-0909-4804-B101-DD7D9CF4BF3D}" type="presParOf" srcId="{F4769ADF-A86C-4C9D-BC07-8301BAB1ED4B}" destId="{D6FF9E9D-3816-4B48-BE03-068A5C027077}" srcOrd="13" destOrd="0" presId="urn:microsoft.com/office/officeart/2005/8/layout/list1"/>
    <dgm:cxn modelId="{E2394EBE-1228-4155-9E95-B3502AE15940}" type="presParOf" srcId="{F4769ADF-A86C-4C9D-BC07-8301BAB1ED4B}" destId="{791AA8D9-E765-46DF-9DD0-F2AA33849E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E85347-D7D0-4CE3-A1A7-E9C0E2B507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6A7B0C1-0D88-4261-93AF-90F5FB7CC0AB}">
      <dgm:prSet phldrT="[Texte]"/>
      <dgm:spPr/>
      <dgm:t>
        <a:bodyPr/>
        <a:lstStyle/>
        <a:p>
          <a:r>
            <a:rPr lang="en-US" b="1" dirty="0" smtClean="0"/>
            <a:t>The MoDeRn project developed a set of documents to support the design and implementation of monitoring programs:</a:t>
          </a:r>
          <a:endParaRPr lang="en-US" b="1" dirty="0"/>
        </a:p>
      </dgm:t>
    </dgm:pt>
    <dgm:pt modelId="{C4431247-16B5-42DD-B85C-127F023C9664}" type="parTrans" cxnId="{9070B497-AAF0-44BE-A28C-A10EE222709D}">
      <dgm:prSet/>
      <dgm:spPr/>
      <dgm:t>
        <a:bodyPr/>
        <a:lstStyle/>
        <a:p>
          <a:endParaRPr lang="en-US"/>
        </a:p>
      </dgm:t>
    </dgm:pt>
    <dgm:pt modelId="{247BDA8B-929C-4426-ABAE-91CE10ED5332}" type="sibTrans" cxnId="{9070B497-AAF0-44BE-A28C-A10EE222709D}">
      <dgm:prSet/>
      <dgm:spPr/>
      <dgm:t>
        <a:bodyPr/>
        <a:lstStyle/>
        <a:p>
          <a:endParaRPr lang="en-US"/>
        </a:p>
      </dgm:t>
    </dgm:pt>
    <dgm:pt modelId="{112E9B2B-0EA4-464B-8607-265851E957D2}">
      <dgm:prSet/>
      <dgm:spPr/>
      <dgm:t>
        <a:bodyPr/>
        <a:lstStyle/>
        <a:p>
          <a:r>
            <a:rPr lang="en-US" dirty="0" smtClean="0"/>
            <a:t>A framework, presenting the workflow, with a systematic top-down approach to developing monitoring programs</a:t>
          </a:r>
        </a:p>
      </dgm:t>
    </dgm:pt>
    <dgm:pt modelId="{848F17BB-5C99-4306-B9B6-C1DB36086F3C}" type="parTrans" cxnId="{DE6421D8-CD02-4159-A975-19B7ED0A8563}">
      <dgm:prSet/>
      <dgm:spPr/>
      <dgm:t>
        <a:bodyPr/>
        <a:lstStyle/>
        <a:p>
          <a:endParaRPr lang="en-US"/>
        </a:p>
      </dgm:t>
    </dgm:pt>
    <dgm:pt modelId="{9A517269-BBE1-4D97-95F7-AF7DCF8D5C5E}" type="sibTrans" cxnId="{DE6421D8-CD02-4159-A975-19B7ED0A8563}">
      <dgm:prSet/>
      <dgm:spPr/>
      <dgm:t>
        <a:bodyPr/>
        <a:lstStyle/>
        <a:p>
          <a:endParaRPr lang="en-US"/>
        </a:p>
      </dgm:t>
    </dgm:pt>
    <dgm:pt modelId="{A07E5540-19E4-4848-BD70-3467D9694C35}">
      <dgm:prSet/>
      <dgm:spPr/>
      <dgm:t>
        <a:bodyPr/>
        <a:lstStyle/>
        <a:p>
          <a:r>
            <a:rPr lang="en-US" dirty="0" smtClean="0"/>
            <a:t>Case studies provide examples of monitoring programs in 3 host rocks</a:t>
          </a:r>
        </a:p>
      </dgm:t>
    </dgm:pt>
    <dgm:pt modelId="{1262FEEB-AAE9-40E7-ACFB-D2DB74062B1A}" type="parTrans" cxnId="{0A898546-8604-4B19-A78B-C447CA633DF0}">
      <dgm:prSet/>
      <dgm:spPr/>
      <dgm:t>
        <a:bodyPr/>
        <a:lstStyle/>
        <a:p>
          <a:endParaRPr lang="en-US"/>
        </a:p>
      </dgm:t>
    </dgm:pt>
    <dgm:pt modelId="{53387D84-AC15-4306-8A20-B846711B0778}" type="sibTrans" cxnId="{0A898546-8604-4B19-A78B-C447CA633DF0}">
      <dgm:prSet/>
      <dgm:spPr/>
      <dgm:t>
        <a:bodyPr/>
        <a:lstStyle/>
        <a:p>
          <a:endParaRPr lang="en-US"/>
        </a:p>
      </dgm:t>
    </dgm:pt>
    <dgm:pt modelId="{73FD4A6E-C191-4403-BBE8-B2C16EA5994A}">
      <dgm:prSet/>
      <dgm:spPr/>
      <dgm:t>
        <a:bodyPr/>
        <a:lstStyle/>
        <a:p>
          <a:r>
            <a:rPr lang="en-US" dirty="0" smtClean="0"/>
            <a:t>The State of the Art in technologies for monitoring, complemented by 5 programs of research and demonstration in URL</a:t>
          </a:r>
        </a:p>
      </dgm:t>
    </dgm:pt>
    <dgm:pt modelId="{01D92AF6-B37E-46F3-A622-2952D115B3BA}" type="parTrans" cxnId="{8E20DE84-04AC-4D56-B72A-82EA2C7526F9}">
      <dgm:prSet/>
      <dgm:spPr/>
      <dgm:t>
        <a:bodyPr/>
        <a:lstStyle/>
        <a:p>
          <a:endParaRPr lang="en-US"/>
        </a:p>
      </dgm:t>
    </dgm:pt>
    <dgm:pt modelId="{FDF5B0E7-8088-4A01-B356-025BB39BAF01}" type="sibTrans" cxnId="{8E20DE84-04AC-4D56-B72A-82EA2C7526F9}">
      <dgm:prSet/>
      <dgm:spPr/>
      <dgm:t>
        <a:bodyPr/>
        <a:lstStyle/>
        <a:p>
          <a:endParaRPr lang="en-US"/>
        </a:p>
      </dgm:t>
    </dgm:pt>
    <dgm:pt modelId="{C4A69F63-7B1D-4DFC-8271-B1C0C53DAFC9}">
      <dgm:prSet/>
      <dgm:spPr/>
      <dgm:t>
        <a:bodyPr/>
        <a:lstStyle/>
        <a:p>
          <a:r>
            <a:rPr lang="en-US" dirty="0" smtClean="0"/>
            <a:t>The basis for SH communication and National Engagement Reports</a:t>
          </a:r>
        </a:p>
      </dgm:t>
    </dgm:pt>
    <dgm:pt modelId="{3D219C14-41A7-479A-BAC6-6671F9DE02E8}" type="parTrans" cxnId="{E10BC341-19D9-43F9-B414-0AF4EE717CB3}">
      <dgm:prSet/>
      <dgm:spPr/>
      <dgm:t>
        <a:bodyPr/>
        <a:lstStyle/>
        <a:p>
          <a:endParaRPr lang="en-US"/>
        </a:p>
      </dgm:t>
    </dgm:pt>
    <dgm:pt modelId="{9C8D8D48-D7BC-4B64-A5B7-62305A9B21BF}" type="sibTrans" cxnId="{E10BC341-19D9-43F9-B414-0AF4EE717CB3}">
      <dgm:prSet/>
      <dgm:spPr/>
      <dgm:t>
        <a:bodyPr/>
        <a:lstStyle/>
        <a:p>
          <a:endParaRPr lang="en-US"/>
        </a:p>
      </dgm:t>
    </dgm:pt>
    <dgm:pt modelId="{EE7E24D8-BFE4-415D-A15D-2129AEA42154}">
      <dgm:prSet/>
      <dgm:spPr/>
      <dgm:t>
        <a:bodyPr/>
        <a:lstStyle/>
        <a:p>
          <a:pPr algn="ctr"/>
          <a:r>
            <a:rPr lang="en-US" dirty="0" smtClean="0"/>
            <a:t>Information available on MoDeRn website </a:t>
          </a:r>
        </a:p>
        <a:p>
          <a:pPr algn="ctr"/>
          <a:r>
            <a:rPr lang="en-GB" dirty="0" smtClean="0">
              <a:solidFill>
                <a:srgbClr val="0070C0"/>
              </a:solidFill>
              <a:latin typeface="Tahoma" pitchFamily="34" charset="0"/>
              <a:cs typeface="Tahoma" pitchFamily="34" charset="0"/>
            </a:rPr>
            <a:t>www.modern-fp7.eu</a:t>
          </a:r>
          <a:endParaRPr lang="en-US" dirty="0" smtClean="0"/>
        </a:p>
      </dgm:t>
    </dgm:pt>
    <dgm:pt modelId="{E3E6CE47-00CC-4DAD-9A81-995A89A2C347}" type="parTrans" cxnId="{5DC1D9E8-A6EC-48CE-9A44-21A3E68E4A1E}">
      <dgm:prSet/>
      <dgm:spPr/>
      <dgm:t>
        <a:bodyPr/>
        <a:lstStyle/>
        <a:p>
          <a:endParaRPr lang="en-US"/>
        </a:p>
      </dgm:t>
    </dgm:pt>
    <dgm:pt modelId="{5AE74912-F204-4A82-A93C-CC213EF478A9}" type="sibTrans" cxnId="{5DC1D9E8-A6EC-48CE-9A44-21A3E68E4A1E}">
      <dgm:prSet/>
      <dgm:spPr/>
      <dgm:t>
        <a:bodyPr/>
        <a:lstStyle/>
        <a:p>
          <a:endParaRPr lang="en-US"/>
        </a:p>
      </dgm:t>
    </dgm:pt>
    <dgm:pt modelId="{E3BEADB1-4A42-4CBE-AD71-2306781D4015}">
      <dgm:prSet/>
      <dgm:spPr/>
      <dgm:t>
        <a:bodyPr/>
        <a:lstStyle/>
        <a:p>
          <a:r>
            <a:rPr lang="en-US" dirty="0" smtClean="0"/>
            <a:t>National Contexts</a:t>
          </a:r>
        </a:p>
      </dgm:t>
    </dgm:pt>
    <dgm:pt modelId="{733EA2E4-1FEE-41D6-9E65-526EDC60AFCC}" type="parTrans" cxnId="{F189576B-1334-4EDC-B542-292590104175}">
      <dgm:prSet/>
      <dgm:spPr/>
      <dgm:t>
        <a:bodyPr/>
        <a:lstStyle/>
        <a:p>
          <a:endParaRPr lang="en-US"/>
        </a:p>
      </dgm:t>
    </dgm:pt>
    <dgm:pt modelId="{B3F3DC67-71A4-41A7-B307-28E34F7A32AD}" type="sibTrans" cxnId="{F189576B-1334-4EDC-B542-292590104175}">
      <dgm:prSet/>
      <dgm:spPr/>
      <dgm:t>
        <a:bodyPr/>
        <a:lstStyle/>
        <a:p>
          <a:endParaRPr lang="en-US"/>
        </a:p>
      </dgm:t>
    </dgm:pt>
    <dgm:pt modelId="{84A10C24-75D0-4C89-89B8-6EF29BE71877}" type="pres">
      <dgm:prSet presAssocID="{28E85347-D7D0-4CE3-A1A7-E9C0E2B50708}" presName="vert0" presStyleCnt="0">
        <dgm:presLayoutVars>
          <dgm:dir/>
          <dgm:animOne val="branch"/>
          <dgm:animLvl val="lvl"/>
        </dgm:presLayoutVars>
      </dgm:prSet>
      <dgm:spPr/>
      <dgm:t>
        <a:bodyPr/>
        <a:lstStyle/>
        <a:p>
          <a:endParaRPr lang="fr-FR"/>
        </a:p>
      </dgm:t>
    </dgm:pt>
    <dgm:pt modelId="{69C2A9D3-78CE-48E9-BA28-36AB0A33ED71}" type="pres">
      <dgm:prSet presAssocID="{96A7B0C1-0D88-4261-93AF-90F5FB7CC0AB}" presName="thickLine" presStyleLbl="alignNode1" presStyleIdx="0" presStyleCnt="7"/>
      <dgm:spPr/>
    </dgm:pt>
    <dgm:pt modelId="{3EDE17C8-AE4B-44B1-BEB7-65FF94707A43}" type="pres">
      <dgm:prSet presAssocID="{96A7B0C1-0D88-4261-93AF-90F5FB7CC0AB}" presName="horz1" presStyleCnt="0"/>
      <dgm:spPr/>
    </dgm:pt>
    <dgm:pt modelId="{E01FA38C-C1ED-43CF-B623-AA21CF599FE6}" type="pres">
      <dgm:prSet presAssocID="{96A7B0C1-0D88-4261-93AF-90F5FB7CC0AB}" presName="tx1" presStyleLbl="revTx" presStyleIdx="0" presStyleCnt="7" custScaleX="163753"/>
      <dgm:spPr/>
      <dgm:t>
        <a:bodyPr/>
        <a:lstStyle/>
        <a:p>
          <a:endParaRPr lang="en-US"/>
        </a:p>
      </dgm:t>
    </dgm:pt>
    <dgm:pt modelId="{935E8825-78EC-4697-B678-27F5B004912A}" type="pres">
      <dgm:prSet presAssocID="{96A7B0C1-0D88-4261-93AF-90F5FB7CC0AB}" presName="vert1" presStyleCnt="0"/>
      <dgm:spPr/>
    </dgm:pt>
    <dgm:pt modelId="{493DABE0-481B-4F12-8623-08DA6B2819D2}" type="pres">
      <dgm:prSet presAssocID="{112E9B2B-0EA4-464B-8607-265851E957D2}" presName="thickLine" presStyleLbl="alignNode1" presStyleIdx="1" presStyleCnt="7"/>
      <dgm:spPr/>
    </dgm:pt>
    <dgm:pt modelId="{888516A4-F8F5-4E7E-98E4-6F10923CEFDC}" type="pres">
      <dgm:prSet presAssocID="{112E9B2B-0EA4-464B-8607-265851E957D2}" presName="horz1" presStyleCnt="0"/>
      <dgm:spPr/>
    </dgm:pt>
    <dgm:pt modelId="{F29C04DB-D943-4AFA-9441-C2BB7EBC4187}" type="pres">
      <dgm:prSet presAssocID="{112E9B2B-0EA4-464B-8607-265851E957D2}" presName="tx1" presStyleLbl="revTx" presStyleIdx="1" presStyleCnt="7"/>
      <dgm:spPr/>
      <dgm:t>
        <a:bodyPr/>
        <a:lstStyle/>
        <a:p>
          <a:endParaRPr lang="en-US"/>
        </a:p>
      </dgm:t>
    </dgm:pt>
    <dgm:pt modelId="{72BC9731-70A2-4785-A657-FA100F40948B}" type="pres">
      <dgm:prSet presAssocID="{112E9B2B-0EA4-464B-8607-265851E957D2}" presName="vert1" presStyleCnt="0"/>
      <dgm:spPr/>
    </dgm:pt>
    <dgm:pt modelId="{CAD70D41-95AA-4815-9278-3266D6ACD593}" type="pres">
      <dgm:prSet presAssocID="{A07E5540-19E4-4848-BD70-3467D9694C35}" presName="thickLine" presStyleLbl="alignNode1" presStyleIdx="2" presStyleCnt="7"/>
      <dgm:spPr/>
    </dgm:pt>
    <dgm:pt modelId="{2570ACF7-BA36-4719-972C-FC8410072BDC}" type="pres">
      <dgm:prSet presAssocID="{A07E5540-19E4-4848-BD70-3467D9694C35}" presName="horz1" presStyleCnt="0"/>
      <dgm:spPr/>
    </dgm:pt>
    <dgm:pt modelId="{8235B73F-C84C-4693-8B78-93A76A4871DA}" type="pres">
      <dgm:prSet presAssocID="{A07E5540-19E4-4848-BD70-3467D9694C35}" presName="tx1" presStyleLbl="revTx" presStyleIdx="2" presStyleCnt="7"/>
      <dgm:spPr/>
      <dgm:t>
        <a:bodyPr/>
        <a:lstStyle/>
        <a:p>
          <a:endParaRPr lang="en-US"/>
        </a:p>
      </dgm:t>
    </dgm:pt>
    <dgm:pt modelId="{E8A7EAA6-B531-4EA6-974B-167D7F82759C}" type="pres">
      <dgm:prSet presAssocID="{A07E5540-19E4-4848-BD70-3467D9694C35}" presName="vert1" presStyleCnt="0"/>
      <dgm:spPr/>
    </dgm:pt>
    <dgm:pt modelId="{2B52B7CC-33B3-4E10-9743-25438DC134FA}" type="pres">
      <dgm:prSet presAssocID="{E3BEADB1-4A42-4CBE-AD71-2306781D4015}" presName="thickLine" presStyleLbl="alignNode1" presStyleIdx="3" presStyleCnt="7"/>
      <dgm:spPr/>
    </dgm:pt>
    <dgm:pt modelId="{2857C0F2-503F-4F98-A9A5-EF91340C9FC6}" type="pres">
      <dgm:prSet presAssocID="{E3BEADB1-4A42-4CBE-AD71-2306781D4015}" presName="horz1" presStyleCnt="0"/>
      <dgm:spPr/>
    </dgm:pt>
    <dgm:pt modelId="{5B6F830E-ABA8-42E3-80B9-06AEB369710C}" type="pres">
      <dgm:prSet presAssocID="{E3BEADB1-4A42-4CBE-AD71-2306781D4015}" presName="tx1" presStyleLbl="revTx" presStyleIdx="3" presStyleCnt="7"/>
      <dgm:spPr/>
      <dgm:t>
        <a:bodyPr/>
        <a:lstStyle/>
        <a:p>
          <a:endParaRPr lang="fr-FR"/>
        </a:p>
      </dgm:t>
    </dgm:pt>
    <dgm:pt modelId="{DD1C54F8-2332-499B-A2D9-9962A2E70F47}" type="pres">
      <dgm:prSet presAssocID="{E3BEADB1-4A42-4CBE-AD71-2306781D4015}" presName="vert1" presStyleCnt="0"/>
      <dgm:spPr/>
    </dgm:pt>
    <dgm:pt modelId="{99D07B45-D962-4A2E-B87C-C065E78FF4BD}" type="pres">
      <dgm:prSet presAssocID="{73FD4A6E-C191-4403-BBE8-B2C16EA5994A}" presName="thickLine" presStyleLbl="alignNode1" presStyleIdx="4" presStyleCnt="7"/>
      <dgm:spPr/>
    </dgm:pt>
    <dgm:pt modelId="{4FEED09D-9E60-47C8-B266-E7AFC5BB2123}" type="pres">
      <dgm:prSet presAssocID="{73FD4A6E-C191-4403-BBE8-B2C16EA5994A}" presName="horz1" presStyleCnt="0"/>
      <dgm:spPr/>
    </dgm:pt>
    <dgm:pt modelId="{60C9CB98-AA35-4D4B-8246-C4DA61AE3FBB}" type="pres">
      <dgm:prSet presAssocID="{73FD4A6E-C191-4403-BBE8-B2C16EA5994A}" presName="tx1" presStyleLbl="revTx" presStyleIdx="4" presStyleCnt="7"/>
      <dgm:spPr/>
      <dgm:t>
        <a:bodyPr/>
        <a:lstStyle/>
        <a:p>
          <a:endParaRPr lang="en-US"/>
        </a:p>
      </dgm:t>
    </dgm:pt>
    <dgm:pt modelId="{5F9B6A1E-6F97-4615-A2C1-546591B7897D}" type="pres">
      <dgm:prSet presAssocID="{73FD4A6E-C191-4403-BBE8-B2C16EA5994A}" presName="vert1" presStyleCnt="0"/>
      <dgm:spPr/>
    </dgm:pt>
    <dgm:pt modelId="{1C77A8A3-E1C0-4F28-854D-92DFBFF67037}" type="pres">
      <dgm:prSet presAssocID="{C4A69F63-7B1D-4DFC-8271-B1C0C53DAFC9}" presName="thickLine" presStyleLbl="alignNode1" presStyleIdx="5" presStyleCnt="7"/>
      <dgm:spPr/>
    </dgm:pt>
    <dgm:pt modelId="{125B4097-EE2D-4E71-9F4C-2CB6A842343C}" type="pres">
      <dgm:prSet presAssocID="{C4A69F63-7B1D-4DFC-8271-B1C0C53DAFC9}" presName="horz1" presStyleCnt="0"/>
      <dgm:spPr/>
    </dgm:pt>
    <dgm:pt modelId="{C44E0C86-5B5D-49A9-B86C-90AFE6EED479}" type="pres">
      <dgm:prSet presAssocID="{C4A69F63-7B1D-4DFC-8271-B1C0C53DAFC9}" presName="tx1" presStyleLbl="revTx" presStyleIdx="5" presStyleCnt="7"/>
      <dgm:spPr/>
      <dgm:t>
        <a:bodyPr/>
        <a:lstStyle/>
        <a:p>
          <a:endParaRPr lang="en-US"/>
        </a:p>
      </dgm:t>
    </dgm:pt>
    <dgm:pt modelId="{82457F46-04A2-4C99-8315-4F60250E08F1}" type="pres">
      <dgm:prSet presAssocID="{C4A69F63-7B1D-4DFC-8271-B1C0C53DAFC9}" presName="vert1" presStyleCnt="0"/>
      <dgm:spPr/>
    </dgm:pt>
    <dgm:pt modelId="{DF29474E-1F6F-4BDB-8203-21AE0CFF2A50}" type="pres">
      <dgm:prSet presAssocID="{EE7E24D8-BFE4-415D-A15D-2129AEA42154}" presName="thickLine" presStyleLbl="alignNode1" presStyleIdx="6" presStyleCnt="7"/>
      <dgm:spPr/>
    </dgm:pt>
    <dgm:pt modelId="{8AE854F3-7FC0-40F8-A53F-4A0C70DBC168}" type="pres">
      <dgm:prSet presAssocID="{EE7E24D8-BFE4-415D-A15D-2129AEA42154}" presName="horz1" presStyleCnt="0"/>
      <dgm:spPr/>
    </dgm:pt>
    <dgm:pt modelId="{3F3880BF-8137-43B6-BCF1-F840E2537A19}" type="pres">
      <dgm:prSet presAssocID="{EE7E24D8-BFE4-415D-A15D-2129AEA42154}" presName="tx1" presStyleLbl="revTx" presStyleIdx="6" presStyleCnt="7" custScaleX="500000"/>
      <dgm:spPr/>
      <dgm:t>
        <a:bodyPr/>
        <a:lstStyle/>
        <a:p>
          <a:endParaRPr lang="en-US"/>
        </a:p>
      </dgm:t>
    </dgm:pt>
    <dgm:pt modelId="{6AF5A499-B896-4F60-959D-BC3AF4629AD4}" type="pres">
      <dgm:prSet presAssocID="{EE7E24D8-BFE4-415D-A15D-2129AEA42154}" presName="vert1" presStyleCnt="0"/>
      <dgm:spPr/>
    </dgm:pt>
  </dgm:ptLst>
  <dgm:cxnLst>
    <dgm:cxn modelId="{9AB6B83B-7279-4E89-8F11-6F052C636491}" type="presOf" srcId="{E3BEADB1-4A42-4CBE-AD71-2306781D4015}" destId="{5B6F830E-ABA8-42E3-80B9-06AEB369710C}" srcOrd="0" destOrd="0" presId="urn:microsoft.com/office/officeart/2008/layout/LinedList"/>
    <dgm:cxn modelId="{8E20DE84-04AC-4D56-B72A-82EA2C7526F9}" srcId="{28E85347-D7D0-4CE3-A1A7-E9C0E2B50708}" destId="{73FD4A6E-C191-4403-BBE8-B2C16EA5994A}" srcOrd="4" destOrd="0" parTransId="{01D92AF6-B37E-46F3-A622-2952D115B3BA}" sibTransId="{FDF5B0E7-8088-4A01-B356-025BB39BAF01}"/>
    <dgm:cxn modelId="{BA76A571-574A-4843-B9B8-B446EDC6C338}" type="presOf" srcId="{A07E5540-19E4-4848-BD70-3467D9694C35}" destId="{8235B73F-C84C-4693-8B78-93A76A4871DA}" srcOrd="0" destOrd="0" presId="urn:microsoft.com/office/officeart/2008/layout/LinedList"/>
    <dgm:cxn modelId="{0A898546-8604-4B19-A78B-C447CA633DF0}" srcId="{28E85347-D7D0-4CE3-A1A7-E9C0E2B50708}" destId="{A07E5540-19E4-4848-BD70-3467D9694C35}" srcOrd="2" destOrd="0" parTransId="{1262FEEB-AAE9-40E7-ACFB-D2DB74062B1A}" sibTransId="{53387D84-AC15-4306-8A20-B846711B0778}"/>
    <dgm:cxn modelId="{F189576B-1334-4EDC-B542-292590104175}" srcId="{28E85347-D7D0-4CE3-A1A7-E9C0E2B50708}" destId="{E3BEADB1-4A42-4CBE-AD71-2306781D4015}" srcOrd="3" destOrd="0" parTransId="{733EA2E4-1FEE-41D6-9E65-526EDC60AFCC}" sibTransId="{B3F3DC67-71A4-41A7-B307-28E34F7A32AD}"/>
    <dgm:cxn modelId="{51F8CB23-638D-4955-AD20-7A60E7724C28}" type="presOf" srcId="{EE7E24D8-BFE4-415D-A15D-2129AEA42154}" destId="{3F3880BF-8137-43B6-BCF1-F840E2537A19}" srcOrd="0" destOrd="0" presId="urn:microsoft.com/office/officeart/2008/layout/LinedList"/>
    <dgm:cxn modelId="{DE6421D8-CD02-4159-A975-19B7ED0A8563}" srcId="{28E85347-D7D0-4CE3-A1A7-E9C0E2B50708}" destId="{112E9B2B-0EA4-464B-8607-265851E957D2}" srcOrd="1" destOrd="0" parTransId="{848F17BB-5C99-4306-B9B6-C1DB36086F3C}" sibTransId="{9A517269-BBE1-4D97-95F7-AF7DCF8D5C5E}"/>
    <dgm:cxn modelId="{DC5AF3EA-0764-42C3-A068-868A243902C2}" type="presOf" srcId="{C4A69F63-7B1D-4DFC-8271-B1C0C53DAFC9}" destId="{C44E0C86-5B5D-49A9-B86C-90AFE6EED479}" srcOrd="0" destOrd="0" presId="urn:microsoft.com/office/officeart/2008/layout/LinedList"/>
    <dgm:cxn modelId="{E10BC341-19D9-43F9-B414-0AF4EE717CB3}" srcId="{28E85347-D7D0-4CE3-A1A7-E9C0E2B50708}" destId="{C4A69F63-7B1D-4DFC-8271-B1C0C53DAFC9}" srcOrd="5" destOrd="0" parTransId="{3D219C14-41A7-479A-BAC6-6671F9DE02E8}" sibTransId="{9C8D8D48-D7BC-4B64-A5B7-62305A9B21BF}"/>
    <dgm:cxn modelId="{1DC7225A-6604-40B3-91DF-CCB283EB3521}" type="presOf" srcId="{73FD4A6E-C191-4403-BBE8-B2C16EA5994A}" destId="{60C9CB98-AA35-4D4B-8246-C4DA61AE3FBB}" srcOrd="0" destOrd="0" presId="urn:microsoft.com/office/officeart/2008/layout/LinedList"/>
    <dgm:cxn modelId="{05393AAE-1F01-4083-8837-57EB89D15D1B}" type="presOf" srcId="{28E85347-D7D0-4CE3-A1A7-E9C0E2B50708}" destId="{84A10C24-75D0-4C89-89B8-6EF29BE71877}" srcOrd="0" destOrd="0" presId="urn:microsoft.com/office/officeart/2008/layout/LinedList"/>
    <dgm:cxn modelId="{9070B497-AAF0-44BE-A28C-A10EE222709D}" srcId="{28E85347-D7D0-4CE3-A1A7-E9C0E2B50708}" destId="{96A7B0C1-0D88-4261-93AF-90F5FB7CC0AB}" srcOrd="0" destOrd="0" parTransId="{C4431247-16B5-42DD-B85C-127F023C9664}" sibTransId="{247BDA8B-929C-4426-ABAE-91CE10ED5332}"/>
    <dgm:cxn modelId="{5DC1D9E8-A6EC-48CE-9A44-21A3E68E4A1E}" srcId="{28E85347-D7D0-4CE3-A1A7-E9C0E2B50708}" destId="{EE7E24D8-BFE4-415D-A15D-2129AEA42154}" srcOrd="6" destOrd="0" parTransId="{E3E6CE47-00CC-4DAD-9A81-995A89A2C347}" sibTransId="{5AE74912-F204-4A82-A93C-CC213EF478A9}"/>
    <dgm:cxn modelId="{AD1CE202-27FE-4D8C-984D-4C74AD763175}" type="presOf" srcId="{96A7B0C1-0D88-4261-93AF-90F5FB7CC0AB}" destId="{E01FA38C-C1ED-43CF-B623-AA21CF599FE6}" srcOrd="0" destOrd="0" presId="urn:microsoft.com/office/officeart/2008/layout/LinedList"/>
    <dgm:cxn modelId="{F53515F0-8978-4EBD-8ACD-16D17A0A87D7}" type="presOf" srcId="{112E9B2B-0EA4-464B-8607-265851E957D2}" destId="{F29C04DB-D943-4AFA-9441-C2BB7EBC4187}" srcOrd="0" destOrd="0" presId="urn:microsoft.com/office/officeart/2008/layout/LinedList"/>
    <dgm:cxn modelId="{F2E07938-00DA-43D6-82DF-8959711EAE9F}" type="presParOf" srcId="{84A10C24-75D0-4C89-89B8-6EF29BE71877}" destId="{69C2A9D3-78CE-48E9-BA28-36AB0A33ED71}" srcOrd="0" destOrd="0" presId="urn:microsoft.com/office/officeart/2008/layout/LinedList"/>
    <dgm:cxn modelId="{B5D25A68-021E-4F92-9B7B-27A46FEA0426}" type="presParOf" srcId="{84A10C24-75D0-4C89-89B8-6EF29BE71877}" destId="{3EDE17C8-AE4B-44B1-BEB7-65FF94707A43}" srcOrd="1" destOrd="0" presId="urn:microsoft.com/office/officeart/2008/layout/LinedList"/>
    <dgm:cxn modelId="{0A290EE8-4E04-4959-BC3E-79CC028FB801}" type="presParOf" srcId="{3EDE17C8-AE4B-44B1-BEB7-65FF94707A43}" destId="{E01FA38C-C1ED-43CF-B623-AA21CF599FE6}" srcOrd="0" destOrd="0" presId="urn:microsoft.com/office/officeart/2008/layout/LinedList"/>
    <dgm:cxn modelId="{C4BF3F3E-2B40-46B5-8F9D-88DFA85C5703}" type="presParOf" srcId="{3EDE17C8-AE4B-44B1-BEB7-65FF94707A43}" destId="{935E8825-78EC-4697-B678-27F5B004912A}" srcOrd="1" destOrd="0" presId="urn:microsoft.com/office/officeart/2008/layout/LinedList"/>
    <dgm:cxn modelId="{881EF235-03B0-445B-B9DD-D3987A3A733D}" type="presParOf" srcId="{84A10C24-75D0-4C89-89B8-6EF29BE71877}" destId="{493DABE0-481B-4F12-8623-08DA6B2819D2}" srcOrd="2" destOrd="0" presId="urn:microsoft.com/office/officeart/2008/layout/LinedList"/>
    <dgm:cxn modelId="{33268A82-38A9-40EE-AE15-96DCF369FB02}" type="presParOf" srcId="{84A10C24-75D0-4C89-89B8-6EF29BE71877}" destId="{888516A4-F8F5-4E7E-98E4-6F10923CEFDC}" srcOrd="3" destOrd="0" presId="urn:microsoft.com/office/officeart/2008/layout/LinedList"/>
    <dgm:cxn modelId="{0DF35CA7-4A3F-4BDC-A55A-C2D683CB05D4}" type="presParOf" srcId="{888516A4-F8F5-4E7E-98E4-6F10923CEFDC}" destId="{F29C04DB-D943-4AFA-9441-C2BB7EBC4187}" srcOrd="0" destOrd="0" presId="urn:microsoft.com/office/officeart/2008/layout/LinedList"/>
    <dgm:cxn modelId="{E108BC3D-C9E9-497C-B748-D6019732A396}" type="presParOf" srcId="{888516A4-F8F5-4E7E-98E4-6F10923CEFDC}" destId="{72BC9731-70A2-4785-A657-FA100F40948B}" srcOrd="1" destOrd="0" presId="urn:microsoft.com/office/officeart/2008/layout/LinedList"/>
    <dgm:cxn modelId="{A8D3345E-A244-4F0B-8154-853977F90122}" type="presParOf" srcId="{84A10C24-75D0-4C89-89B8-6EF29BE71877}" destId="{CAD70D41-95AA-4815-9278-3266D6ACD593}" srcOrd="4" destOrd="0" presId="urn:microsoft.com/office/officeart/2008/layout/LinedList"/>
    <dgm:cxn modelId="{E7ECCFE0-D73B-4945-B5D5-8D50DFFF229F}" type="presParOf" srcId="{84A10C24-75D0-4C89-89B8-6EF29BE71877}" destId="{2570ACF7-BA36-4719-972C-FC8410072BDC}" srcOrd="5" destOrd="0" presId="urn:microsoft.com/office/officeart/2008/layout/LinedList"/>
    <dgm:cxn modelId="{5CD77F65-F276-4527-AF24-53306BB35170}" type="presParOf" srcId="{2570ACF7-BA36-4719-972C-FC8410072BDC}" destId="{8235B73F-C84C-4693-8B78-93A76A4871DA}" srcOrd="0" destOrd="0" presId="urn:microsoft.com/office/officeart/2008/layout/LinedList"/>
    <dgm:cxn modelId="{9BEB2CE0-293F-433E-BC04-B78352F2B098}" type="presParOf" srcId="{2570ACF7-BA36-4719-972C-FC8410072BDC}" destId="{E8A7EAA6-B531-4EA6-974B-167D7F82759C}" srcOrd="1" destOrd="0" presId="urn:microsoft.com/office/officeart/2008/layout/LinedList"/>
    <dgm:cxn modelId="{648D44A0-0AE9-402D-9C1F-2C8472118C22}" type="presParOf" srcId="{84A10C24-75D0-4C89-89B8-6EF29BE71877}" destId="{2B52B7CC-33B3-4E10-9743-25438DC134FA}" srcOrd="6" destOrd="0" presId="urn:microsoft.com/office/officeart/2008/layout/LinedList"/>
    <dgm:cxn modelId="{1987727D-8B25-4559-BA0A-90440E4D2C6B}" type="presParOf" srcId="{84A10C24-75D0-4C89-89B8-6EF29BE71877}" destId="{2857C0F2-503F-4F98-A9A5-EF91340C9FC6}" srcOrd="7" destOrd="0" presId="urn:microsoft.com/office/officeart/2008/layout/LinedList"/>
    <dgm:cxn modelId="{BE7B0E34-C191-4165-9CFA-5BCA83A35BBD}" type="presParOf" srcId="{2857C0F2-503F-4F98-A9A5-EF91340C9FC6}" destId="{5B6F830E-ABA8-42E3-80B9-06AEB369710C}" srcOrd="0" destOrd="0" presId="urn:microsoft.com/office/officeart/2008/layout/LinedList"/>
    <dgm:cxn modelId="{CB5C7CB5-8826-46AF-B9C1-21676CC62E4B}" type="presParOf" srcId="{2857C0F2-503F-4F98-A9A5-EF91340C9FC6}" destId="{DD1C54F8-2332-499B-A2D9-9962A2E70F47}" srcOrd="1" destOrd="0" presId="urn:microsoft.com/office/officeart/2008/layout/LinedList"/>
    <dgm:cxn modelId="{F625ADE3-802C-4EAE-82AB-61B463E1A271}" type="presParOf" srcId="{84A10C24-75D0-4C89-89B8-6EF29BE71877}" destId="{99D07B45-D962-4A2E-B87C-C065E78FF4BD}" srcOrd="8" destOrd="0" presId="urn:microsoft.com/office/officeart/2008/layout/LinedList"/>
    <dgm:cxn modelId="{47A4117B-272B-4F27-A9A8-C712EC7F9A7B}" type="presParOf" srcId="{84A10C24-75D0-4C89-89B8-6EF29BE71877}" destId="{4FEED09D-9E60-47C8-B266-E7AFC5BB2123}" srcOrd="9" destOrd="0" presId="urn:microsoft.com/office/officeart/2008/layout/LinedList"/>
    <dgm:cxn modelId="{19D3E5F1-46C4-4CC4-ABCA-4F39AA9831B8}" type="presParOf" srcId="{4FEED09D-9E60-47C8-B266-E7AFC5BB2123}" destId="{60C9CB98-AA35-4D4B-8246-C4DA61AE3FBB}" srcOrd="0" destOrd="0" presId="urn:microsoft.com/office/officeart/2008/layout/LinedList"/>
    <dgm:cxn modelId="{BBD47620-E433-45FC-BC98-773BAC17E4C2}" type="presParOf" srcId="{4FEED09D-9E60-47C8-B266-E7AFC5BB2123}" destId="{5F9B6A1E-6F97-4615-A2C1-546591B7897D}" srcOrd="1" destOrd="0" presId="urn:microsoft.com/office/officeart/2008/layout/LinedList"/>
    <dgm:cxn modelId="{1A71B1E8-45D2-41A6-A902-ACBC1E9ACE2B}" type="presParOf" srcId="{84A10C24-75D0-4C89-89B8-6EF29BE71877}" destId="{1C77A8A3-E1C0-4F28-854D-92DFBFF67037}" srcOrd="10" destOrd="0" presId="urn:microsoft.com/office/officeart/2008/layout/LinedList"/>
    <dgm:cxn modelId="{02AF98A1-A014-42F0-8DE4-2854053BA486}" type="presParOf" srcId="{84A10C24-75D0-4C89-89B8-6EF29BE71877}" destId="{125B4097-EE2D-4E71-9F4C-2CB6A842343C}" srcOrd="11" destOrd="0" presId="urn:microsoft.com/office/officeart/2008/layout/LinedList"/>
    <dgm:cxn modelId="{1966F348-F26E-4D8F-AD9B-FE3F22016748}" type="presParOf" srcId="{125B4097-EE2D-4E71-9F4C-2CB6A842343C}" destId="{C44E0C86-5B5D-49A9-B86C-90AFE6EED479}" srcOrd="0" destOrd="0" presId="urn:microsoft.com/office/officeart/2008/layout/LinedList"/>
    <dgm:cxn modelId="{0F31BA05-041E-4EA9-9256-503BB1839469}" type="presParOf" srcId="{125B4097-EE2D-4E71-9F4C-2CB6A842343C}" destId="{82457F46-04A2-4C99-8315-4F60250E08F1}" srcOrd="1" destOrd="0" presId="urn:microsoft.com/office/officeart/2008/layout/LinedList"/>
    <dgm:cxn modelId="{2B836EBB-3F08-4187-A679-2589A1B3B30F}" type="presParOf" srcId="{84A10C24-75D0-4C89-89B8-6EF29BE71877}" destId="{DF29474E-1F6F-4BDB-8203-21AE0CFF2A50}" srcOrd="12" destOrd="0" presId="urn:microsoft.com/office/officeart/2008/layout/LinedList"/>
    <dgm:cxn modelId="{A88AFF0B-A222-47FC-A46C-A2C5ABECB6AB}" type="presParOf" srcId="{84A10C24-75D0-4C89-89B8-6EF29BE71877}" destId="{8AE854F3-7FC0-40F8-A53F-4A0C70DBC168}" srcOrd="13" destOrd="0" presId="urn:microsoft.com/office/officeart/2008/layout/LinedList"/>
    <dgm:cxn modelId="{16151F34-AB2C-4E81-9C6C-144E1F1EDE13}" type="presParOf" srcId="{8AE854F3-7FC0-40F8-A53F-4A0C70DBC168}" destId="{3F3880BF-8137-43B6-BCF1-F840E2537A19}" srcOrd="0" destOrd="0" presId="urn:microsoft.com/office/officeart/2008/layout/LinedList"/>
    <dgm:cxn modelId="{AAD1B5D0-74B4-4F7F-9162-E741E65696A9}" type="presParOf" srcId="{8AE854F3-7FC0-40F8-A53F-4A0C70DBC168}" destId="{6AF5A499-B896-4F60-959D-BC3AF4629A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3EF9C-4B0A-4512-8D82-5370119E639A}">
      <dsp:nvSpPr>
        <dsp:cNvPr id="0" name=""/>
        <dsp:cNvSpPr/>
      </dsp:nvSpPr>
      <dsp:spPr>
        <a:xfrm>
          <a:off x="2818657" y="2123206"/>
          <a:ext cx="1573828" cy="12590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Monitoring</a:t>
          </a:r>
          <a:endParaRPr lang="fr-FR" sz="1600" b="1" kern="1200" dirty="0"/>
        </a:p>
      </dsp:txBody>
      <dsp:txXfrm>
        <a:off x="3049139" y="2307591"/>
        <a:ext cx="1112864" cy="890292"/>
      </dsp:txXfrm>
    </dsp:sp>
    <dsp:sp modelId="{63F1C30F-7119-447E-94CD-4B035CFF80F0}">
      <dsp:nvSpPr>
        <dsp:cNvPr id="0" name=""/>
        <dsp:cNvSpPr/>
      </dsp:nvSpPr>
      <dsp:spPr>
        <a:xfrm rot="16200000">
          <a:off x="3427236" y="1550801"/>
          <a:ext cx="356670" cy="492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480737" y="1702709"/>
        <a:ext cx="249669" cy="295219"/>
      </dsp:txXfrm>
    </dsp:sp>
    <dsp:sp modelId="{CD14FFBB-0A02-4869-8F99-890B5887CF59}">
      <dsp:nvSpPr>
        <dsp:cNvPr id="0" name=""/>
        <dsp:cNvSpPr/>
      </dsp:nvSpPr>
      <dsp:spPr>
        <a:xfrm>
          <a:off x="2746647" y="3084"/>
          <a:ext cx="1717849" cy="1447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To support the basis for repository performance evaluations</a:t>
          </a:r>
          <a:endParaRPr lang="fr-FR" sz="1400" kern="1200" dirty="0"/>
        </a:p>
      </dsp:txBody>
      <dsp:txXfrm>
        <a:off x="2998220" y="215015"/>
        <a:ext cx="1214703" cy="1023296"/>
      </dsp:txXfrm>
    </dsp:sp>
    <dsp:sp modelId="{B7C95D64-3501-4FCD-8A8D-82AC38BD7888}">
      <dsp:nvSpPr>
        <dsp:cNvPr id="0" name=""/>
        <dsp:cNvSpPr/>
      </dsp:nvSpPr>
      <dsp:spPr>
        <a:xfrm>
          <a:off x="4505913" y="2506720"/>
          <a:ext cx="273257" cy="492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505913" y="2605127"/>
        <a:ext cx="191280" cy="295219"/>
      </dsp:txXfrm>
    </dsp:sp>
    <dsp:sp modelId="{4776BA25-CB7B-45CC-B3A1-738341E4FD27}">
      <dsp:nvSpPr>
        <dsp:cNvPr id="0" name=""/>
        <dsp:cNvSpPr/>
      </dsp:nvSpPr>
      <dsp:spPr>
        <a:xfrm>
          <a:off x="4908066" y="2029158"/>
          <a:ext cx="1447158" cy="1447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To support operational safety.</a:t>
          </a:r>
          <a:endParaRPr lang="fr-FR" sz="1400" kern="1200" dirty="0"/>
        </a:p>
      </dsp:txBody>
      <dsp:txXfrm>
        <a:off x="5119997" y="2241089"/>
        <a:ext cx="1023296" cy="1023296"/>
      </dsp:txXfrm>
    </dsp:sp>
    <dsp:sp modelId="{0AE15E04-92C6-44F8-BC84-5FA01759473B}">
      <dsp:nvSpPr>
        <dsp:cNvPr id="0" name=""/>
        <dsp:cNvSpPr/>
      </dsp:nvSpPr>
      <dsp:spPr>
        <a:xfrm rot="5400000">
          <a:off x="3427236" y="3462639"/>
          <a:ext cx="356670" cy="492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480737" y="3507546"/>
        <a:ext cx="249669" cy="295219"/>
      </dsp:txXfrm>
    </dsp:sp>
    <dsp:sp modelId="{3FB1B845-9985-40E5-82CF-ABC1A308D9F3}">
      <dsp:nvSpPr>
        <dsp:cNvPr id="0" name=""/>
        <dsp:cNvSpPr/>
      </dsp:nvSpPr>
      <dsp:spPr>
        <a:xfrm>
          <a:off x="2818657" y="4055232"/>
          <a:ext cx="1573828" cy="1447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To support environmental protection</a:t>
          </a:r>
          <a:endParaRPr lang="fr-FR" sz="1400" kern="1200" dirty="0"/>
        </a:p>
      </dsp:txBody>
      <dsp:txXfrm>
        <a:off x="3049139" y="4267163"/>
        <a:ext cx="1112864" cy="1023296"/>
      </dsp:txXfrm>
    </dsp:sp>
    <dsp:sp modelId="{F0D8356E-A936-4F91-AE3C-1373A764AB89}">
      <dsp:nvSpPr>
        <dsp:cNvPr id="0" name=""/>
        <dsp:cNvSpPr/>
      </dsp:nvSpPr>
      <dsp:spPr>
        <a:xfrm rot="10817631">
          <a:off x="2060064" y="2500168"/>
          <a:ext cx="536088" cy="492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2207673" y="2598954"/>
        <a:ext cx="388478" cy="295219"/>
      </dsp:txXfrm>
    </dsp:sp>
    <dsp:sp modelId="{79F04C15-E5A9-407A-BF92-CEC2CFE85F08}">
      <dsp:nvSpPr>
        <dsp:cNvPr id="0" name=""/>
        <dsp:cNvSpPr/>
      </dsp:nvSpPr>
      <dsp:spPr>
        <a:xfrm>
          <a:off x="360050" y="2016224"/>
          <a:ext cx="1447158" cy="1447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To support nuclear safeguards</a:t>
          </a:r>
          <a:endParaRPr lang="fr-FR" sz="1400" kern="1200" dirty="0"/>
        </a:p>
      </dsp:txBody>
      <dsp:txXfrm>
        <a:off x="571981" y="2228155"/>
        <a:ext cx="1023296" cy="1023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BA576-263B-403C-8651-283691D062BD}">
      <dsp:nvSpPr>
        <dsp:cNvPr id="0" name=""/>
        <dsp:cNvSpPr/>
      </dsp:nvSpPr>
      <dsp:spPr>
        <a:xfrm>
          <a:off x="0" y="792085"/>
          <a:ext cx="3732951" cy="21126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D40BD190-E261-46E2-A37C-BCFB00E3E9B1}">
      <dsp:nvSpPr>
        <dsp:cNvPr id="0" name=""/>
        <dsp:cNvSpPr/>
      </dsp:nvSpPr>
      <dsp:spPr>
        <a:xfrm>
          <a:off x="360037" y="2808315"/>
          <a:ext cx="2174689" cy="52261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solidFill>
                <a:schemeClr val="bg1"/>
              </a:solidFill>
            </a:rPr>
            <a:t>Repository layout in Finland</a:t>
          </a:r>
        </a:p>
        <a:p>
          <a:pPr lvl="0" algn="ctr" defTabSz="488950">
            <a:lnSpc>
              <a:spcPct val="90000"/>
            </a:lnSpc>
            <a:spcBef>
              <a:spcPct val="0"/>
            </a:spcBef>
            <a:spcAft>
              <a:spcPct val="5000"/>
            </a:spcAft>
          </a:pPr>
          <a:r>
            <a:rPr lang="en-US" sz="1100" kern="1200" dirty="0" smtClean="0">
              <a:solidFill>
                <a:schemeClr val="bg1"/>
              </a:solidFill>
            </a:rPr>
            <a:t>(Posiva - crystalline host rock)</a:t>
          </a:r>
          <a:endParaRPr lang="en-GB" sz="1100" kern="1200" dirty="0"/>
        </a:p>
      </dsp:txBody>
      <dsp:txXfrm>
        <a:off x="360037" y="2808315"/>
        <a:ext cx="2174689" cy="522614"/>
      </dsp:txXfrm>
    </dsp:sp>
    <dsp:sp modelId="{A4E139E5-2704-4383-B976-DA7E5AEB2018}">
      <dsp:nvSpPr>
        <dsp:cNvPr id="0" name=""/>
        <dsp:cNvSpPr/>
      </dsp:nvSpPr>
      <dsp:spPr>
        <a:xfrm>
          <a:off x="4680516" y="720076"/>
          <a:ext cx="2523713" cy="18650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0">
          <a:scrgbClr r="0" g="0" b="0"/>
        </a:effectRef>
        <a:fontRef idx="minor"/>
      </dsp:style>
    </dsp:sp>
    <dsp:sp modelId="{773C6543-470C-4435-A088-9A17406B3C01}">
      <dsp:nvSpPr>
        <dsp:cNvPr id="0" name=""/>
        <dsp:cNvSpPr/>
      </dsp:nvSpPr>
      <dsp:spPr>
        <a:xfrm>
          <a:off x="5672073" y="2376265"/>
          <a:ext cx="2174689" cy="52261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solidFill>
                <a:schemeClr val="bg1"/>
              </a:solidFill>
            </a:rPr>
            <a:t>French concept for horizontal, vitrified waste disposal cells</a:t>
          </a:r>
        </a:p>
        <a:p>
          <a:pPr lvl="0" algn="ctr" defTabSz="488950">
            <a:lnSpc>
              <a:spcPct val="90000"/>
            </a:lnSpc>
            <a:spcBef>
              <a:spcPct val="0"/>
            </a:spcBef>
            <a:spcAft>
              <a:spcPct val="5000"/>
            </a:spcAft>
          </a:pPr>
          <a:r>
            <a:rPr lang="en-US" sz="1100" kern="1200" dirty="0" smtClean="0">
              <a:solidFill>
                <a:schemeClr val="bg1"/>
              </a:solidFill>
            </a:rPr>
            <a:t>(Andra – sedimentary host rock)</a:t>
          </a:r>
          <a:endParaRPr lang="en-GB" sz="1100" kern="1200" dirty="0"/>
        </a:p>
      </dsp:txBody>
      <dsp:txXfrm>
        <a:off x="5672073" y="2376265"/>
        <a:ext cx="2174689" cy="522614"/>
      </dsp:txXfrm>
    </dsp:sp>
    <dsp:sp modelId="{3999F5DA-D619-4839-B51D-0D1ABADED34C}">
      <dsp:nvSpPr>
        <dsp:cNvPr id="0" name=""/>
        <dsp:cNvSpPr/>
      </dsp:nvSpPr>
      <dsp:spPr>
        <a:xfrm>
          <a:off x="2580980" y="2484767"/>
          <a:ext cx="2523713" cy="18650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a:noFill/>
        </a:ln>
        <a:effectLst/>
      </dsp:spPr>
      <dsp:style>
        <a:lnRef idx="0">
          <a:scrgbClr r="0" g="0" b="0"/>
        </a:lnRef>
        <a:fillRef idx="1">
          <a:scrgbClr r="0" g="0" b="0"/>
        </a:fillRef>
        <a:effectRef idx="0">
          <a:scrgbClr r="0" g="0" b="0"/>
        </a:effectRef>
        <a:fontRef idx="minor"/>
      </dsp:style>
    </dsp:sp>
    <dsp:sp modelId="{C5937FBC-6F87-44D8-A4A8-B173766681A1}">
      <dsp:nvSpPr>
        <dsp:cNvPr id="0" name=""/>
        <dsp:cNvSpPr/>
      </dsp:nvSpPr>
      <dsp:spPr>
        <a:xfrm>
          <a:off x="4799681" y="3976265"/>
          <a:ext cx="2174689" cy="52261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en-US" sz="1100" kern="1200" dirty="0" smtClean="0"/>
            <a:t>German concept for repository disposal boreholes DBE TEC - </a:t>
          </a:r>
          <a:r>
            <a:rPr lang="en-US" sz="1100" kern="1200" dirty="0" err="1" smtClean="0"/>
            <a:t>evaporite</a:t>
          </a:r>
          <a:r>
            <a:rPr lang="en-US" sz="1100" kern="1200" dirty="0" smtClean="0"/>
            <a:t> host rock)</a:t>
          </a:r>
          <a:endParaRPr lang="en-GB" sz="1100" kern="1200" dirty="0"/>
        </a:p>
      </dsp:txBody>
      <dsp:txXfrm>
        <a:off x="4799681" y="3976265"/>
        <a:ext cx="2174689" cy="522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72A0E32A-1C05-4B2B-9273-765BF6250129}" type="datetimeFigureOut">
              <a:rPr lang="fr-FR" smtClean="0"/>
              <a:t>28/08/2015</a:t>
            </a:fld>
            <a:endParaRPr lang="fr-FR"/>
          </a:p>
        </p:txBody>
      </p:sp>
      <p:sp>
        <p:nvSpPr>
          <p:cNvPr id="4" name="Espace réservé du pied de page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285304A6-9CB2-4841-9C64-2526D3763CD3}" type="slidenum">
              <a:rPr lang="fr-FR" smtClean="0"/>
              <a:t>‹N°›</a:t>
            </a:fld>
            <a:endParaRPr lang="fr-FR"/>
          </a:p>
        </p:txBody>
      </p:sp>
    </p:spTree>
    <p:extLst>
      <p:ext uri="{BB962C8B-B14F-4D97-AF65-F5344CB8AC3E}">
        <p14:creationId xmlns:p14="http://schemas.microsoft.com/office/powerpoint/2010/main" val="10260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F72F569B-18FE-42F3-B121-4649C0F3C254}" type="datetimeFigureOut">
              <a:rPr lang="en-GB" smtClean="0"/>
              <a:t>28/08/2015</a:t>
            </a:fld>
            <a:endParaRPr lang="en-GB"/>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B18762B1-5AD6-4FF8-A0F6-1D18216DEC09}" type="slidenum">
              <a:rPr lang="en-GB" smtClean="0"/>
              <a:t>‹N°›</a:t>
            </a:fld>
            <a:endParaRPr lang="en-GB"/>
          </a:p>
        </p:txBody>
      </p:sp>
    </p:spTree>
    <p:extLst>
      <p:ext uri="{BB962C8B-B14F-4D97-AF65-F5344CB8AC3E}">
        <p14:creationId xmlns:p14="http://schemas.microsoft.com/office/powerpoint/2010/main" val="7240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9</a:t>
            </a:fld>
            <a:endParaRPr lang="fr-FR"/>
          </a:p>
        </p:txBody>
      </p:sp>
    </p:spTree>
    <p:extLst>
      <p:ext uri="{BB962C8B-B14F-4D97-AF65-F5344CB8AC3E}">
        <p14:creationId xmlns:p14="http://schemas.microsoft.com/office/powerpoint/2010/main" val="23046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en-US" sz="1400" dirty="0"/>
              <a:t>The MoDeRn projects comes after several projects, led by IAEA or the EC.</a:t>
            </a:r>
          </a:p>
          <a:p>
            <a:r>
              <a:rPr lang="en-US" sz="1400" dirty="0"/>
              <a:t>The role and objectives of monitoring, in particular, were defined.</a:t>
            </a:r>
          </a:p>
          <a:p>
            <a:r>
              <a:rPr lang="en-US" sz="1400" dirty="0"/>
              <a:t>For instance, in 2001, the IAEA gave 5 purposes to monitoring:</a:t>
            </a:r>
          </a:p>
          <a:p>
            <a:pPr marL="171536" indent="-171536">
              <a:buFont typeface="Arial" pitchFamily="34" charset="0"/>
              <a:buChar char="•"/>
            </a:pPr>
            <a:r>
              <a:rPr lang="en-US" sz="1400" dirty="0"/>
              <a:t>Provide information for making decisions</a:t>
            </a:r>
          </a:p>
          <a:p>
            <a:pPr marL="171536" indent="-171536">
              <a:buFont typeface="Arial" pitchFamily="34" charset="0"/>
              <a:buChar char="•"/>
            </a:pPr>
            <a:r>
              <a:rPr lang="en-US" sz="1400" dirty="0"/>
              <a:t>Strengthen understanding</a:t>
            </a:r>
          </a:p>
          <a:p>
            <a:pPr marL="171536" indent="-171536">
              <a:buFont typeface="Arial" pitchFamily="34" charset="0"/>
              <a:buChar char="•"/>
            </a:pPr>
            <a:r>
              <a:rPr lang="en-US" sz="1400" dirty="0"/>
              <a:t>Provide information to give the society at large confidence to take decisions</a:t>
            </a:r>
          </a:p>
          <a:p>
            <a:pPr marL="171536" indent="-171536">
              <a:buFont typeface="Arial" pitchFamily="34" charset="0"/>
              <a:buChar char="•"/>
            </a:pPr>
            <a:r>
              <a:rPr lang="en-US" sz="1400" dirty="0"/>
              <a:t>Accumulate environmental database on repository sites for further decisions</a:t>
            </a:r>
          </a:p>
          <a:p>
            <a:pPr marL="171536" indent="-171536">
              <a:buFont typeface="Arial" pitchFamily="34" charset="0"/>
              <a:buChar char="•"/>
            </a:pPr>
            <a:r>
              <a:rPr lang="en-US" sz="1400" dirty="0"/>
              <a:t>Safeguards</a:t>
            </a:r>
          </a:p>
          <a:p>
            <a:pPr marL="171536" indent="-171536">
              <a:buFont typeface="Arial" pitchFamily="34" charset="0"/>
              <a:buChar char="•"/>
            </a:pPr>
            <a:endParaRPr lang="en-US" sz="1400" dirty="0"/>
          </a:p>
          <a:p>
            <a:r>
              <a:rPr lang="en-US" sz="1400" dirty="0"/>
              <a:t>The ETN brought in the phased approach. </a:t>
            </a:r>
          </a:p>
          <a:p>
            <a:r>
              <a:rPr lang="en-US" sz="1400" dirty="0"/>
              <a:t>The objective of confirming the conditions defined in the safety case were subjects of the IAEA 2006 project, while in 2012 it brought closer attention to the links between the safety case and the monitoring program</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10</a:t>
            </a:fld>
            <a:endParaRPr lang="fr-FR"/>
          </a:p>
        </p:txBody>
      </p:sp>
    </p:spTree>
    <p:extLst>
      <p:ext uri="{BB962C8B-B14F-4D97-AF65-F5344CB8AC3E}">
        <p14:creationId xmlns:p14="http://schemas.microsoft.com/office/powerpoint/2010/main" val="16107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The successful implementation of a repository program relies on both the aspects of a sound safety strategy and on social aspects such as SH acceptance and confidence.</a:t>
            </a:r>
          </a:p>
          <a:p>
            <a:r>
              <a:rPr lang="en-US" sz="1600" dirty="0"/>
              <a:t>Monitoring has the potential to contribute to both these aspects and thus to play an important role in the international waste management Organizations ability to move forward towards a successful, i.e. safe and accepted implementation of the disposal process for which they are responsible</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12</a:t>
            </a:fld>
            <a:endParaRPr lang="fr-FR"/>
          </a:p>
        </p:txBody>
      </p:sp>
    </p:spTree>
    <p:extLst>
      <p:ext uri="{BB962C8B-B14F-4D97-AF65-F5344CB8AC3E}">
        <p14:creationId xmlns:p14="http://schemas.microsoft.com/office/powerpoint/2010/main" val="11180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The MoDeRn work program needs a complementary  view on monitoring approaches in different national contexts: adequate technical expertise to allow for progress in bringing monitoring closer to implementation stage, and an understanding of what SH, and especially the public concerned by repository projects might expect. </a:t>
            </a:r>
          </a:p>
          <a:p>
            <a:r>
              <a:rPr lang="en-US" sz="1600" dirty="0"/>
              <a:t>To achieve hat, the consortium brings  together 10 organizations in Europe, US and Japan, responsible in their country for RAW management, 2 partners with extensive experience in monitoring activities in URL and 3 partners having substantial experience with public engagement issues.</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13</a:t>
            </a:fld>
            <a:endParaRPr lang="fr-FR"/>
          </a:p>
        </p:txBody>
      </p:sp>
    </p:spTree>
    <p:extLst>
      <p:ext uri="{BB962C8B-B14F-4D97-AF65-F5344CB8AC3E}">
        <p14:creationId xmlns:p14="http://schemas.microsoft.com/office/powerpoint/2010/main" val="208232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The overall objective of MoDeRn is </a:t>
            </a:r>
          </a:p>
          <a:p>
            <a:pPr marL="171536" indent="-171536">
              <a:buFont typeface="Arial" pitchFamily="34" charset="0"/>
              <a:buChar char="•"/>
            </a:pPr>
            <a:r>
              <a:rPr lang="en-US" sz="1600" dirty="0"/>
              <a:t>to take the State of the Art of broadly accepted, main monitoring objectives to a level of description which is closer to actual implementation during the staged approach of the disposal process, </a:t>
            </a:r>
          </a:p>
          <a:p>
            <a:pPr marL="171536" indent="-171536">
              <a:buFont typeface="Arial" pitchFamily="34" charset="0"/>
              <a:buChar char="•"/>
            </a:pPr>
            <a:r>
              <a:rPr lang="en-US" sz="1600" dirty="0"/>
              <a:t>to verify whether such an implementation  is able to address expert and lay SH expectations, </a:t>
            </a:r>
          </a:p>
          <a:p>
            <a:pPr marL="171536" indent="-171536">
              <a:buFont typeface="Arial" pitchFamily="34" charset="0"/>
              <a:buChar char="•"/>
            </a:pPr>
            <a:r>
              <a:rPr lang="en-US" sz="1600" dirty="0"/>
              <a:t>to provide an understanding of activities and available technologies that can be implemented in a repository context, and</a:t>
            </a:r>
          </a:p>
          <a:p>
            <a:pPr marL="171536" indent="-171536">
              <a:buFont typeface="Arial" pitchFamily="34" charset="0"/>
              <a:buChar char="•"/>
            </a:pPr>
            <a:r>
              <a:rPr lang="en-US" sz="1600" dirty="0"/>
              <a:t> to provide recommendations for future SH engagement activities</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14</a:t>
            </a:fld>
            <a:endParaRPr lang="fr-FR"/>
          </a:p>
        </p:txBody>
      </p:sp>
    </p:spTree>
    <p:extLst>
      <p:ext uri="{BB962C8B-B14F-4D97-AF65-F5344CB8AC3E}">
        <p14:creationId xmlns:p14="http://schemas.microsoft.com/office/powerpoint/2010/main" val="182819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Factors defining the national contexts, which are significantly different, may be classified, on first approach, as related to social conditions on one hand and physical conditions on the other. These criteria, refined to a greater level of details, make up boundary conditions, shaping the repository programs and parts of the monitoring program .The importance of the national contexts in developing a monitoring program is recognized and it is not proposed to transpose a program in a different context, governed by different requirements and having different combinations of host rocks, disposal concepts, engineered barriers and waste types.</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15</a:t>
            </a:fld>
            <a:endParaRPr lang="fr-FR"/>
          </a:p>
        </p:txBody>
      </p:sp>
    </p:spTree>
    <p:extLst>
      <p:ext uri="{BB962C8B-B14F-4D97-AF65-F5344CB8AC3E}">
        <p14:creationId xmlns:p14="http://schemas.microsoft.com/office/powerpoint/2010/main" val="102371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The reference framework provides a process to follow as a guidance for national programs on how to develop, implement and use a monitoring program.</a:t>
            </a:r>
          </a:p>
          <a:p>
            <a:r>
              <a:rPr lang="en-US" sz="1600" dirty="0"/>
              <a:t>The reference framework  is a structured approach looking at themes such as:</a:t>
            </a:r>
          </a:p>
          <a:p>
            <a:pPr marL="171536" indent="-171536">
              <a:buFont typeface="Arial" pitchFamily="34" charset="0"/>
              <a:buChar char="•"/>
            </a:pPr>
            <a:r>
              <a:rPr lang="en-US" sz="1600" dirty="0"/>
              <a:t>Develop objectives</a:t>
            </a:r>
          </a:p>
          <a:p>
            <a:pPr marL="171536" indent="-171536">
              <a:buFont typeface="Arial" pitchFamily="34" charset="0"/>
              <a:buChar char="•"/>
            </a:pPr>
            <a:r>
              <a:rPr lang="en-US" sz="1600" dirty="0"/>
              <a:t>Design monitoring systems</a:t>
            </a:r>
          </a:p>
          <a:p>
            <a:pPr marL="628964" lvl="1" indent="-171536">
              <a:buFont typeface="Arial" pitchFamily="34" charset="0"/>
              <a:buChar char="•"/>
            </a:pPr>
            <a:r>
              <a:rPr lang="en-US" sz="1600" dirty="0"/>
              <a:t>Strategies</a:t>
            </a:r>
          </a:p>
          <a:p>
            <a:pPr marL="628964" lvl="1" indent="-171536">
              <a:buFont typeface="Arial" pitchFamily="34" charset="0"/>
              <a:buChar char="•"/>
            </a:pPr>
            <a:r>
              <a:rPr lang="en-US" sz="1600" dirty="0"/>
              <a:t>Feasibility</a:t>
            </a:r>
          </a:p>
          <a:p>
            <a:pPr marL="628964" lvl="1" indent="-171536">
              <a:buFont typeface="Arial" pitchFamily="34" charset="0"/>
              <a:buChar char="•"/>
            </a:pPr>
            <a:r>
              <a:rPr lang="en-US" sz="1600" dirty="0"/>
              <a:t>R&amp;D</a:t>
            </a:r>
          </a:p>
          <a:p>
            <a:pPr marL="628964" lvl="1" indent="-171536">
              <a:buFont typeface="Arial" pitchFamily="34" charset="0"/>
              <a:buChar char="•"/>
            </a:pPr>
            <a:r>
              <a:rPr lang="en-US" sz="1600" dirty="0"/>
              <a:t>Limitations</a:t>
            </a:r>
          </a:p>
          <a:p>
            <a:pPr marL="171536" indent="-171536">
              <a:buFont typeface="Arial" pitchFamily="34" charset="0"/>
              <a:buChar char="•"/>
            </a:pPr>
            <a:r>
              <a:rPr lang="en-US" sz="1600" dirty="0"/>
              <a:t>Include monitoring in the overall governance of disposal process  - decisions   -   deviation from expected results</a:t>
            </a:r>
          </a:p>
          <a:p>
            <a:pPr marL="171536" indent="-171536">
              <a:buFont typeface="Arial" pitchFamily="34" charset="0"/>
              <a:buChar char="•"/>
            </a:pPr>
            <a:r>
              <a:rPr lang="en-US" sz="1600" dirty="0"/>
              <a:t>SH confidence contribution</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16</a:t>
            </a:fld>
            <a:endParaRPr lang="fr-FR"/>
          </a:p>
        </p:txBody>
      </p:sp>
    </p:spTree>
    <p:extLst>
      <p:ext uri="{BB962C8B-B14F-4D97-AF65-F5344CB8AC3E}">
        <p14:creationId xmlns:p14="http://schemas.microsoft.com/office/powerpoint/2010/main" val="89956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a:t>It derived from this safety case – monitoring plan relationship that a monitoring plan can only be designed when a </a:t>
            </a:r>
            <a:r>
              <a:rPr lang="en-US" sz="1600" dirty="0" err="1"/>
              <a:t>throrough</a:t>
            </a:r>
            <a:r>
              <a:rPr lang="en-US" sz="1600" dirty="0"/>
              <a:t> understanding of the features and processes of a repository system has been achieved, through a research program</a:t>
            </a: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17</a:t>
            </a:fld>
            <a:endParaRPr lang="fr-FR"/>
          </a:p>
        </p:txBody>
      </p:sp>
    </p:spTree>
    <p:extLst>
      <p:ext uri="{BB962C8B-B14F-4D97-AF65-F5344CB8AC3E}">
        <p14:creationId xmlns:p14="http://schemas.microsoft.com/office/powerpoint/2010/main" val="271311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F6B7419-01D6-4902-9B1A-B0B71CEDE140}" type="slidenum">
              <a:rPr lang="fr-FR" smtClean="0"/>
              <a:pPr>
                <a:defRPr/>
              </a:pPr>
              <a:t>18</a:t>
            </a:fld>
            <a:endParaRPr lang="fr-FR"/>
          </a:p>
        </p:txBody>
      </p:sp>
    </p:spTree>
    <p:extLst>
      <p:ext uri="{BB962C8B-B14F-4D97-AF65-F5344CB8AC3E}">
        <p14:creationId xmlns:p14="http://schemas.microsoft.com/office/powerpoint/2010/main" val="1360655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91690" y="980728"/>
            <a:ext cx="7560620" cy="1470025"/>
          </a:xfrm>
        </p:spPr>
        <p:txBody>
          <a:bodyPr>
            <a:normAutofit/>
          </a:bodyPr>
          <a:lstStyle>
            <a:lvl1pPr>
              <a:defRPr kumimoji="0" lang="fr-FR" sz="3400" b="1" i="0" u="none" strike="noStrike" kern="1200" cap="none" spc="0" normalizeH="0" baseline="0" dirty="0" smtClean="0">
                <a:ln>
                  <a:noFill/>
                </a:ln>
                <a:solidFill>
                  <a:schemeClr val="tx2"/>
                </a:solidFill>
                <a:effectLst/>
                <a:uLnTx/>
                <a:uFillTx/>
                <a:latin typeface="Franklin Gothic Medium"/>
                <a:ea typeface="+mj-ea"/>
                <a:cs typeface="+mj-cs"/>
              </a:defRPr>
            </a:lvl1pPr>
          </a:lstStyle>
          <a:p>
            <a:r>
              <a:rPr lang="fr-FR" dirty="0" smtClean="0"/>
              <a:t>Modifiez le style du titre</a:t>
            </a:r>
            <a:endParaRPr lang="en-GB" dirty="0"/>
          </a:p>
        </p:txBody>
      </p:sp>
      <p:sp>
        <p:nvSpPr>
          <p:cNvPr id="3" name="Sous-titre 2"/>
          <p:cNvSpPr>
            <a:spLocks noGrp="1"/>
          </p:cNvSpPr>
          <p:nvPr>
            <p:ph type="subTitle" idx="1"/>
          </p:nvPr>
        </p:nvSpPr>
        <p:spPr>
          <a:xfrm>
            <a:off x="1399141" y="2780928"/>
            <a:ext cx="6400800" cy="1315959"/>
          </a:xfrm>
        </p:spPr>
        <p:txBody>
          <a:bodyPr/>
          <a:lstStyle>
            <a:lvl1pPr marL="0" indent="0" algn="ctr">
              <a:buNone/>
              <a:defRPr kumimoji="0" lang="fr-FR" sz="1200" b="0" i="0" u="none" strike="noStrike" kern="1200" cap="none" spc="400" normalizeH="0" baseline="0" noProof="0" smtClean="0">
                <a:ln>
                  <a:noFill/>
                </a:ln>
                <a:solidFill>
                  <a:schemeClr val="accent1"/>
                </a:solidFill>
                <a:effectLst/>
                <a:uLnTx/>
                <a:uFillTx/>
                <a:latin typeface="Consolas" panose="020B0609020204030204" pitchFamily="49" charset="0"/>
                <a:ea typeface="+mj-ea"/>
                <a:cs typeface="Consolas" panose="020B0609020204030204" pitchFamily="49"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GB" dirty="0"/>
          </a:p>
        </p:txBody>
      </p:sp>
      <p:sp>
        <p:nvSpPr>
          <p:cNvPr id="28" name="Right Triangle 6"/>
          <p:cNvSpPr/>
          <p:nvPr userDrawn="1"/>
        </p:nvSpPr>
        <p:spPr>
          <a:xfrm rot="6489151">
            <a:off x="713859" y="4476841"/>
            <a:ext cx="2602401" cy="3387964"/>
          </a:xfrm>
          <a:prstGeom prst="rtTriangle">
            <a:avLst/>
          </a:prstGeom>
          <a:solidFill>
            <a:srgbClr val="F96A1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29" name="Freeform 7"/>
          <p:cNvSpPr/>
          <p:nvPr userDrawn="1"/>
        </p:nvSpPr>
        <p:spPr>
          <a:xfrm>
            <a:off x="-14768" y="2204864"/>
            <a:ext cx="10851464" cy="465313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8A1D9">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Book"/>
              <a:ea typeface="+mn-ea"/>
              <a:cs typeface="+mn-cs"/>
            </a:endParaRPr>
          </a:p>
        </p:txBody>
      </p:sp>
      <p:sp>
        <p:nvSpPr>
          <p:cNvPr id="32" name="Slide Number Placeholder 5"/>
          <p:cNvSpPr txBox="1">
            <a:spLocks/>
          </p:cNvSpPr>
          <p:nvPr userDrawn="1"/>
        </p:nvSpPr>
        <p:spPr>
          <a:xfrm>
            <a:off x="8401038" y="6170822"/>
            <a:ext cx="502920" cy="502920"/>
          </a:xfrm>
          <a:prstGeom prst="ellipse">
            <a:avLst/>
          </a:prstGeom>
          <a:ln w="19050">
            <a:solidFill>
              <a:srgbClr val="FFFFFF"/>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latin typeface="Franklin Gothic Book"/>
              </a:rPr>
              <a:pPr/>
              <a:t>‹N°›</a:t>
            </a:fld>
            <a:endParaRPr lang="en-GB" dirty="0">
              <a:latin typeface="Franklin Gothic Book"/>
            </a:endParaRPr>
          </a:p>
        </p:txBody>
      </p:sp>
      <p:sp>
        <p:nvSpPr>
          <p:cNvPr id="34" name="Rectangle 4"/>
          <p:cNvSpPr>
            <a:spLocks noChangeArrowheads="1"/>
          </p:cNvSpPr>
          <p:nvPr userDrawn="1"/>
        </p:nvSpPr>
        <p:spPr bwMode="auto">
          <a:xfrm>
            <a:off x="2995209" y="6335604"/>
            <a:ext cx="5269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This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project</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has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received</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funding</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from</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the Euratom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research</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and training programme 2014-2018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under</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altLang="en-US" sz="1000" b="0"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grant</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agreement  n°</a:t>
            </a:r>
            <a:r>
              <a:rPr kumimoji="0" lang="fr-FR" altLang="en-US" sz="1000" b="0" i="0" u="none" strike="noStrike" cap="none" normalizeH="0" baseline="0" dirty="0" smtClean="0">
                <a:ln>
                  <a:noFill/>
                </a:ln>
                <a:solidFill>
                  <a:schemeClr val="bg1"/>
                </a:solidFill>
                <a:effectLst/>
                <a:latin typeface="Lucida Sans" pitchFamily="34" charset="0"/>
                <a:ea typeface="Times New Roman" pitchFamily="18" charset="0"/>
                <a:cs typeface="Times New Roman" pitchFamily="18" charset="0"/>
              </a:rPr>
              <a:t> </a:t>
            </a:r>
            <a:r>
              <a:rPr kumimoji="0" lang="fr-FR" altLang="en-US" sz="1000" b="0"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662177</a:t>
            </a:r>
            <a:endParaRPr kumimoji="0" lang="fr-FR" altLang="en-US"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5" name="Image 34"/>
          <p:cNvPicPr/>
          <p:nvPr userDrawn="1"/>
        </p:nvPicPr>
        <p:blipFill>
          <a:blip r:embed="rId2">
            <a:extLst>
              <a:ext uri="{28A0092B-C50C-407E-A947-70E740481C1C}">
                <a14:useLocalDpi xmlns:a14="http://schemas.microsoft.com/office/drawing/2010/main" val="0"/>
              </a:ext>
            </a:extLst>
          </a:blip>
          <a:stretch>
            <a:fillRect/>
          </a:stretch>
        </p:blipFill>
        <p:spPr>
          <a:xfrm>
            <a:off x="7884148" y="252647"/>
            <a:ext cx="1019810" cy="590550"/>
          </a:xfrm>
          <a:prstGeom prst="rect">
            <a:avLst/>
          </a:prstGeom>
        </p:spPr>
      </p:pic>
      <p:pic>
        <p:nvPicPr>
          <p:cNvPr id="36" name="Image 35"/>
          <p:cNvPicPr/>
          <p:nvPr userDrawn="1"/>
        </p:nvPicPr>
        <p:blipFill>
          <a:blip r:embed="rId3" cstate="print">
            <a:extLst>
              <a:ext uri="{28A0092B-C50C-407E-A947-70E740481C1C}">
                <a14:useLocalDpi xmlns:a14="http://schemas.microsoft.com/office/drawing/2010/main" val="0"/>
              </a:ext>
            </a:extLst>
          </a:blip>
          <a:stretch>
            <a:fillRect/>
          </a:stretch>
        </p:blipFill>
        <p:spPr>
          <a:xfrm>
            <a:off x="1403648" y="6335604"/>
            <a:ext cx="648072" cy="400110"/>
          </a:xfrm>
          <a:prstGeom prst="rect">
            <a:avLst/>
          </a:prstGeom>
        </p:spPr>
      </p:pic>
      <p:pic>
        <p:nvPicPr>
          <p:cNvPr id="37" name="Image 36"/>
          <p:cNvPicPr/>
          <p:nvPr userDrawn="1"/>
        </p:nvPicPr>
        <p:blipFill>
          <a:blip r:embed="rId4" cstate="print">
            <a:extLst>
              <a:ext uri="{28A0092B-C50C-407E-A947-70E740481C1C}">
                <a14:useLocalDpi xmlns:a14="http://schemas.microsoft.com/office/drawing/2010/main" val="0"/>
              </a:ext>
            </a:extLst>
          </a:blip>
          <a:stretch>
            <a:fillRect/>
          </a:stretch>
        </p:blipFill>
        <p:spPr>
          <a:xfrm>
            <a:off x="2165648" y="6335604"/>
            <a:ext cx="678160" cy="400745"/>
          </a:xfrm>
          <a:prstGeom prst="rect">
            <a:avLst/>
          </a:prstGeom>
        </p:spPr>
      </p:pic>
    </p:spTree>
    <p:extLst>
      <p:ext uri="{BB962C8B-B14F-4D97-AF65-F5344CB8AC3E}">
        <p14:creationId xmlns:p14="http://schemas.microsoft.com/office/powerpoint/2010/main" val="1417420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800">
                <a:solidFill>
                  <a:schemeClr val="tx2"/>
                </a:solidFill>
              </a:defRPr>
            </a:lvl1pPr>
            <a:lvl2pPr marL="742950" indent="-285750">
              <a:spcBef>
                <a:spcPts val="300"/>
              </a:spcBef>
              <a:buClr>
                <a:schemeClr val="accent6">
                  <a:lumMod val="75000"/>
                </a:schemeClr>
              </a:buClr>
              <a:buFont typeface="Wingdings" panose="05000000000000000000" pitchFamily="2" charset="2"/>
              <a:buChar char=""/>
              <a:defRPr sz="2400">
                <a:solidFill>
                  <a:schemeClr val="accent1"/>
                </a:solidFill>
              </a:defRPr>
            </a:lvl2pPr>
            <a:lvl3pPr>
              <a:buClr>
                <a:srgbClr val="00B0F0"/>
              </a:buClr>
              <a:defRPr sz="2000">
                <a:solidFill>
                  <a:schemeClr val="tx2"/>
                </a:solidFill>
              </a:defRPr>
            </a:lvl3pPr>
            <a:lvl4pPr marL="1600200" indent="-228600">
              <a:buFont typeface="Arial" panose="020B0604020202020204" pitchFamily="34" charset="0"/>
              <a:buChar char="-"/>
              <a:defRPr>
                <a:solidFill>
                  <a:schemeClr val="accent6">
                    <a:lumMod val="75000"/>
                  </a:schemeClr>
                </a:solidFill>
              </a:defRPr>
            </a:lvl4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Rectangle 6"/>
          <p:cNvSpPr/>
          <p:nvPr userDrawn="1"/>
        </p:nvSpPr>
        <p:spPr>
          <a:xfrm>
            <a:off x="7869854" y="1074000"/>
            <a:ext cx="1259632" cy="1234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4514" y="1074000"/>
            <a:ext cx="7884368" cy="123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8401038" y="6195456"/>
            <a:ext cx="502920" cy="502920"/>
          </a:xfrm>
          <a:prstGeom prst="ellipse">
            <a:avLst/>
          </a:prstGeom>
          <a:ln w="19050">
            <a:solidFill>
              <a:schemeClr val="accent1"/>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solidFill>
                  <a:schemeClr val="accent1"/>
                </a:solidFill>
                <a:latin typeface="Franklin Gothic Book"/>
              </a:rPr>
              <a:pPr/>
              <a:t>‹N°›</a:t>
            </a:fld>
            <a:endParaRPr lang="en-GB" dirty="0">
              <a:solidFill>
                <a:schemeClr val="accent1"/>
              </a:solidFill>
              <a:latin typeface="Franklin Gothic Book"/>
            </a:endParaRPr>
          </a:p>
        </p:txBody>
      </p:sp>
      <p:sp>
        <p:nvSpPr>
          <p:cNvPr id="15" name="Rectangle 4"/>
          <p:cNvSpPr>
            <a:spLocks noChangeArrowheads="1"/>
          </p:cNvSpPr>
          <p:nvPr userDrawn="1"/>
        </p:nvSpPr>
        <p:spPr bwMode="auto">
          <a:xfrm>
            <a:off x="1727683" y="6343614"/>
            <a:ext cx="35643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project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received</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funding</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from</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Euratom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research</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training programme 2014-2018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under</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agreement 662177</a:t>
            </a:r>
            <a:endParaRPr kumimoji="0" lang="fr-FR"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Image 15"/>
          <p:cNvPicPr/>
          <p:nvPr userDrawn="1"/>
        </p:nvPicPr>
        <p:blipFill>
          <a:blip r:embed="rId2" cstate="print">
            <a:extLst>
              <a:ext uri="{28A0092B-C50C-407E-A947-70E740481C1C}">
                <a14:useLocalDpi xmlns:a14="http://schemas.microsoft.com/office/drawing/2010/main" val="0"/>
              </a:ext>
            </a:extLst>
          </a:blip>
          <a:stretch>
            <a:fillRect/>
          </a:stretch>
        </p:blipFill>
        <p:spPr>
          <a:xfrm>
            <a:off x="136123" y="6335604"/>
            <a:ext cx="648072" cy="400110"/>
          </a:xfrm>
          <a:prstGeom prst="rect">
            <a:avLst/>
          </a:prstGeom>
        </p:spPr>
      </p:pic>
      <p:pic>
        <p:nvPicPr>
          <p:cNvPr id="17" name="Image 16"/>
          <p:cNvPicPr/>
          <p:nvPr userDrawn="1"/>
        </p:nvPicPr>
        <p:blipFill>
          <a:blip r:embed="rId3" cstate="print">
            <a:extLst>
              <a:ext uri="{28A0092B-C50C-407E-A947-70E740481C1C}">
                <a14:useLocalDpi xmlns:a14="http://schemas.microsoft.com/office/drawing/2010/main" val="0"/>
              </a:ext>
            </a:extLst>
          </a:blip>
          <a:stretch>
            <a:fillRect/>
          </a:stretch>
        </p:blipFill>
        <p:spPr>
          <a:xfrm>
            <a:off x="898123" y="6335604"/>
            <a:ext cx="678160" cy="400745"/>
          </a:xfrm>
          <a:prstGeom prst="rect">
            <a:avLst/>
          </a:prstGeom>
        </p:spPr>
      </p:pic>
      <p:sp>
        <p:nvSpPr>
          <p:cNvPr id="10" name="Titre 1"/>
          <p:cNvSpPr>
            <a:spLocks noGrp="1"/>
          </p:cNvSpPr>
          <p:nvPr>
            <p:ph type="title"/>
          </p:nvPr>
        </p:nvSpPr>
        <p:spPr>
          <a:xfrm>
            <a:off x="2238696" y="0"/>
            <a:ext cx="6740068" cy="1143000"/>
          </a:xfrm>
        </p:spPr>
        <p:txBody>
          <a:bodyPr>
            <a:normAutofit/>
          </a:bodyPr>
          <a:lstStyle>
            <a:lvl1pPr>
              <a:defRPr sz="3200" b="1">
                <a:solidFill>
                  <a:schemeClr val="tx2"/>
                </a:solidFill>
              </a:defRPr>
            </a:lvl1pPr>
          </a:lstStyle>
          <a:p>
            <a:r>
              <a:rPr lang="fr-FR" dirty="0" smtClean="0"/>
              <a:t>Modifiez le style du titre</a:t>
            </a:r>
            <a:endParaRPr lang="en-GB" dirty="0"/>
          </a:p>
        </p:txBody>
      </p:sp>
    </p:spTree>
    <p:extLst>
      <p:ext uri="{BB962C8B-B14F-4D97-AF65-F5344CB8AC3E}">
        <p14:creationId xmlns:p14="http://schemas.microsoft.com/office/powerpoint/2010/main" val="1761743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12776"/>
            <a:ext cx="4038600" cy="4713387"/>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3" name="Rectangle 4"/>
          <p:cNvSpPr>
            <a:spLocks noChangeArrowheads="1"/>
          </p:cNvSpPr>
          <p:nvPr userDrawn="1"/>
        </p:nvSpPr>
        <p:spPr bwMode="auto">
          <a:xfrm>
            <a:off x="1727683" y="6343614"/>
            <a:ext cx="3881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project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received</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funding</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from</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Euratom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research</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training programme 2014-2018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under</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agreement  n°</a:t>
            </a:r>
            <a:r>
              <a:rPr kumimoji="0" lang="fr-FR" altLang="en-US" sz="1000" b="1" i="0" u="none" strike="noStrike" cap="none" normalizeH="0" baseline="0" dirty="0" smtClean="0">
                <a:ln>
                  <a:noFill/>
                </a:ln>
                <a:solidFill>
                  <a:schemeClr val="tx1"/>
                </a:solidFill>
                <a:effectLst/>
                <a:latin typeface="Lucida Sans" pitchFamily="34" charset="0"/>
                <a:ea typeface="Times New Roman" pitchFamily="18" charset="0"/>
                <a:cs typeface="Times New Roman" pitchFamily="18" charset="0"/>
              </a:rPr>
              <a:t> </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662177</a:t>
            </a:r>
            <a:endParaRPr kumimoji="0" lang="fr-FR"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Image 13"/>
          <p:cNvPicPr/>
          <p:nvPr userDrawn="1"/>
        </p:nvPicPr>
        <p:blipFill>
          <a:blip r:embed="rId2" cstate="print">
            <a:extLst>
              <a:ext uri="{28A0092B-C50C-407E-A947-70E740481C1C}">
                <a14:useLocalDpi xmlns:a14="http://schemas.microsoft.com/office/drawing/2010/main" val="0"/>
              </a:ext>
            </a:extLst>
          </a:blip>
          <a:stretch>
            <a:fillRect/>
          </a:stretch>
        </p:blipFill>
        <p:spPr>
          <a:xfrm>
            <a:off x="136123" y="6335604"/>
            <a:ext cx="648072" cy="400110"/>
          </a:xfrm>
          <a:prstGeom prst="rect">
            <a:avLst/>
          </a:prstGeom>
        </p:spPr>
      </p:pic>
      <p:pic>
        <p:nvPicPr>
          <p:cNvPr id="15" name="Image 14"/>
          <p:cNvPicPr/>
          <p:nvPr userDrawn="1"/>
        </p:nvPicPr>
        <p:blipFill>
          <a:blip r:embed="rId3" cstate="print">
            <a:extLst>
              <a:ext uri="{28A0092B-C50C-407E-A947-70E740481C1C}">
                <a14:useLocalDpi xmlns:a14="http://schemas.microsoft.com/office/drawing/2010/main" val="0"/>
              </a:ext>
            </a:extLst>
          </a:blip>
          <a:stretch>
            <a:fillRect/>
          </a:stretch>
        </p:blipFill>
        <p:spPr>
          <a:xfrm>
            <a:off x="898123" y="6335604"/>
            <a:ext cx="678160" cy="400745"/>
          </a:xfrm>
          <a:prstGeom prst="rect">
            <a:avLst/>
          </a:prstGeom>
        </p:spPr>
      </p:pic>
      <p:sp>
        <p:nvSpPr>
          <p:cNvPr id="16" name="Slide Number Placeholder 5"/>
          <p:cNvSpPr txBox="1">
            <a:spLocks/>
          </p:cNvSpPr>
          <p:nvPr userDrawn="1"/>
        </p:nvSpPr>
        <p:spPr>
          <a:xfrm>
            <a:off x="8401038" y="6195456"/>
            <a:ext cx="502920" cy="502920"/>
          </a:xfrm>
          <a:prstGeom prst="ellipse">
            <a:avLst/>
          </a:prstGeom>
          <a:ln w="19050">
            <a:solidFill>
              <a:schemeClr val="accent1"/>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solidFill>
                  <a:schemeClr val="accent1"/>
                </a:solidFill>
                <a:latin typeface="Franklin Gothic Book"/>
              </a:rPr>
              <a:pPr/>
              <a:t>‹N°›</a:t>
            </a:fld>
            <a:endParaRPr lang="en-GB" dirty="0">
              <a:solidFill>
                <a:schemeClr val="accent1"/>
              </a:solidFill>
              <a:latin typeface="Franklin Gothic Book"/>
            </a:endParaRPr>
          </a:p>
        </p:txBody>
      </p:sp>
      <p:sp>
        <p:nvSpPr>
          <p:cNvPr id="11" name="Rectangle 10"/>
          <p:cNvSpPr/>
          <p:nvPr userDrawn="1"/>
        </p:nvSpPr>
        <p:spPr>
          <a:xfrm>
            <a:off x="7869854" y="1074000"/>
            <a:ext cx="1259632" cy="1234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4514" y="1074000"/>
            <a:ext cx="7884368" cy="123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re 1"/>
          <p:cNvSpPr>
            <a:spLocks noGrp="1"/>
          </p:cNvSpPr>
          <p:nvPr>
            <p:ph type="title"/>
          </p:nvPr>
        </p:nvSpPr>
        <p:spPr>
          <a:xfrm>
            <a:off x="2238696" y="0"/>
            <a:ext cx="6740068" cy="1143000"/>
          </a:xfrm>
        </p:spPr>
        <p:txBody>
          <a:bodyPr>
            <a:normAutofit/>
          </a:bodyPr>
          <a:lstStyle>
            <a:lvl1pPr>
              <a:defRPr sz="3200" b="1">
                <a:solidFill>
                  <a:schemeClr val="tx2"/>
                </a:solidFill>
              </a:defRPr>
            </a:lvl1pPr>
          </a:lstStyle>
          <a:p>
            <a:r>
              <a:rPr lang="fr-FR" dirty="0" smtClean="0"/>
              <a:t>Modifiez le style du titre</a:t>
            </a:r>
            <a:endParaRPr lang="en-GB" dirty="0"/>
          </a:p>
        </p:txBody>
      </p:sp>
      <p:sp>
        <p:nvSpPr>
          <p:cNvPr id="18" name="Espace réservé du contenu 2"/>
          <p:cNvSpPr>
            <a:spLocks noGrp="1"/>
          </p:cNvSpPr>
          <p:nvPr>
            <p:ph sz="half" idx="10"/>
          </p:nvPr>
        </p:nvSpPr>
        <p:spPr>
          <a:xfrm>
            <a:off x="4730013" y="1412776"/>
            <a:ext cx="4038600" cy="4713521"/>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267298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87069" y="1340768"/>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5" name="Espace réservé du texte 4"/>
          <p:cNvSpPr>
            <a:spLocks noGrp="1"/>
          </p:cNvSpPr>
          <p:nvPr>
            <p:ph type="body" sz="quarter" idx="3"/>
          </p:nvPr>
        </p:nvSpPr>
        <p:spPr>
          <a:xfrm>
            <a:off x="4610723" y="1340768"/>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10" name="Rectangle 4"/>
          <p:cNvSpPr>
            <a:spLocks noChangeArrowheads="1"/>
          </p:cNvSpPr>
          <p:nvPr userDrawn="1"/>
        </p:nvSpPr>
        <p:spPr bwMode="auto">
          <a:xfrm>
            <a:off x="1727683" y="6343614"/>
            <a:ext cx="3881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project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received</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funding</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from</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Euratom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research</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training programme 2014-2018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under</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agreement  n°</a:t>
            </a:r>
            <a:r>
              <a:rPr kumimoji="0" lang="fr-FR" altLang="en-US" sz="1000" b="1" i="0" u="none" strike="noStrike" cap="none" normalizeH="0" baseline="0" dirty="0" smtClean="0">
                <a:ln>
                  <a:noFill/>
                </a:ln>
                <a:solidFill>
                  <a:schemeClr val="tx1"/>
                </a:solidFill>
                <a:effectLst/>
                <a:latin typeface="Lucida Sans" pitchFamily="34" charset="0"/>
                <a:ea typeface="Times New Roman" pitchFamily="18" charset="0"/>
                <a:cs typeface="Times New Roman" pitchFamily="18" charset="0"/>
              </a:rPr>
              <a:t> </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662177</a:t>
            </a:r>
            <a:endParaRPr kumimoji="0" lang="fr-FR"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p:cNvPicPr/>
          <p:nvPr userDrawn="1"/>
        </p:nvPicPr>
        <p:blipFill>
          <a:blip r:embed="rId2" cstate="print">
            <a:extLst>
              <a:ext uri="{28A0092B-C50C-407E-A947-70E740481C1C}">
                <a14:useLocalDpi xmlns:a14="http://schemas.microsoft.com/office/drawing/2010/main" val="0"/>
              </a:ext>
            </a:extLst>
          </a:blip>
          <a:stretch>
            <a:fillRect/>
          </a:stretch>
        </p:blipFill>
        <p:spPr>
          <a:xfrm>
            <a:off x="136123" y="6335604"/>
            <a:ext cx="648072" cy="400110"/>
          </a:xfrm>
          <a:prstGeom prst="rect">
            <a:avLst/>
          </a:prstGeom>
        </p:spPr>
      </p:pic>
      <p:pic>
        <p:nvPicPr>
          <p:cNvPr id="12" name="Image 11"/>
          <p:cNvPicPr/>
          <p:nvPr userDrawn="1"/>
        </p:nvPicPr>
        <p:blipFill>
          <a:blip r:embed="rId3" cstate="print">
            <a:extLst>
              <a:ext uri="{28A0092B-C50C-407E-A947-70E740481C1C}">
                <a14:useLocalDpi xmlns:a14="http://schemas.microsoft.com/office/drawing/2010/main" val="0"/>
              </a:ext>
            </a:extLst>
          </a:blip>
          <a:stretch>
            <a:fillRect/>
          </a:stretch>
        </p:blipFill>
        <p:spPr>
          <a:xfrm>
            <a:off x="898123" y="6335604"/>
            <a:ext cx="678160" cy="400745"/>
          </a:xfrm>
          <a:prstGeom prst="rect">
            <a:avLst/>
          </a:prstGeom>
        </p:spPr>
      </p:pic>
      <p:sp>
        <p:nvSpPr>
          <p:cNvPr id="15" name="Slide Number Placeholder 5"/>
          <p:cNvSpPr txBox="1">
            <a:spLocks/>
          </p:cNvSpPr>
          <p:nvPr userDrawn="1"/>
        </p:nvSpPr>
        <p:spPr>
          <a:xfrm>
            <a:off x="8401038" y="6195456"/>
            <a:ext cx="502920" cy="502920"/>
          </a:xfrm>
          <a:prstGeom prst="ellipse">
            <a:avLst/>
          </a:prstGeom>
          <a:ln w="19050">
            <a:solidFill>
              <a:schemeClr val="accent1"/>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solidFill>
                  <a:schemeClr val="accent1"/>
                </a:solidFill>
                <a:latin typeface="Franklin Gothic Book"/>
              </a:rPr>
              <a:pPr/>
              <a:t>‹N°›</a:t>
            </a:fld>
            <a:endParaRPr lang="en-GB" dirty="0">
              <a:solidFill>
                <a:schemeClr val="accent1"/>
              </a:solidFill>
              <a:latin typeface="Franklin Gothic Book"/>
            </a:endParaRPr>
          </a:p>
        </p:txBody>
      </p:sp>
      <p:sp>
        <p:nvSpPr>
          <p:cNvPr id="16" name="Rectangle 15"/>
          <p:cNvSpPr/>
          <p:nvPr userDrawn="1"/>
        </p:nvSpPr>
        <p:spPr>
          <a:xfrm>
            <a:off x="7869854" y="1074000"/>
            <a:ext cx="1259632" cy="1234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4514" y="1074000"/>
            <a:ext cx="7884368" cy="123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a:spLocks noGrp="1"/>
          </p:cNvSpPr>
          <p:nvPr>
            <p:ph type="title"/>
          </p:nvPr>
        </p:nvSpPr>
        <p:spPr>
          <a:xfrm>
            <a:off x="2238696" y="0"/>
            <a:ext cx="6740068" cy="1143000"/>
          </a:xfrm>
        </p:spPr>
        <p:txBody>
          <a:bodyPr>
            <a:normAutofit/>
          </a:bodyPr>
          <a:lstStyle>
            <a:lvl1pPr>
              <a:defRPr sz="3200" b="1">
                <a:solidFill>
                  <a:schemeClr val="tx2"/>
                </a:solidFill>
              </a:defRPr>
            </a:lvl1pPr>
          </a:lstStyle>
          <a:p>
            <a:r>
              <a:rPr lang="fr-FR" dirty="0" smtClean="0"/>
              <a:t>Modifiez le style du titre</a:t>
            </a:r>
            <a:endParaRPr lang="en-GB" dirty="0"/>
          </a:p>
        </p:txBody>
      </p:sp>
      <p:sp>
        <p:nvSpPr>
          <p:cNvPr id="19" name="Espace réservé du contenu 2"/>
          <p:cNvSpPr>
            <a:spLocks noGrp="1"/>
          </p:cNvSpPr>
          <p:nvPr>
            <p:ph sz="half" idx="10"/>
          </p:nvPr>
        </p:nvSpPr>
        <p:spPr>
          <a:xfrm>
            <a:off x="457200" y="2060848"/>
            <a:ext cx="4038600" cy="4065315"/>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0" name="Espace réservé du contenu 2"/>
          <p:cNvSpPr>
            <a:spLocks noGrp="1"/>
          </p:cNvSpPr>
          <p:nvPr>
            <p:ph sz="half" idx="11"/>
          </p:nvPr>
        </p:nvSpPr>
        <p:spPr>
          <a:xfrm>
            <a:off x="4615882" y="2060849"/>
            <a:ext cx="4038600" cy="4134608"/>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6951272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238696" y="0"/>
            <a:ext cx="6740068" cy="1143000"/>
          </a:xfrm>
        </p:spPr>
        <p:txBody>
          <a:bodyPr>
            <a:normAutofit/>
          </a:bodyPr>
          <a:lstStyle>
            <a:lvl1pPr>
              <a:defRPr sz="3200" b="1">
                <a:solidFill>
                  <a:schemeClr val="tx2"/>
                </a:solidFill>
              </a:defRPr>
            </a:lvl1pPr>
          </a:lstStyle>
          <a:p>
            <a:r>
              <a:rPr lang="fr-FR" dirty="0" smtClean="0"/>
              <a:t>Modifiez le style du titre</a:t>
            </a:r>
            <a:endParaRPr lang="en-GB" dirty="0"/>
          </a:p>
        </p:txBody>
      </p:sp>
      <p:sp>
        <p:nvSpPr>
          <p:cNvPr id="3" name="Espace réservé du texte 2"/>
          <p:cNvSpPr>
            <a:spLocks noGrp="1"/>
          </p:cNvSpPr>
          <p:nvPr>
            <p:ph type="body" idx="1"/>
          </p:nvPr>
        </p:nvSpPr>
        <p:spPr>
          <a:xfrm>
            <a:off x="457200" y="1197428"/>
            <a:ext cx="8446758" cy="525735"/>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10" name="Rectangle 4"/>
          <p:cNvSpPr>
            <a:spLocks noChangeArrowheads="1"/>
          </p:cNvSpPr>
          <p:nvPr userDrawn="1"/>
        </p:nvSpPr>
        <p:spPr bwMode="auto">
          <a:xfrm>
            <a:off x="1727683" y="6343614"/>
            <a:ext cx="3881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project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received</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funding</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from</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Euratom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research</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training programme 2014-2018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under</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agreement  n°</a:t>
            </a:r>
            <a:r>
              <a:rPr kumimoji="0" lang="fr-FR" altLang="en-US" sz="1000" b="1" i="0" u="none" strike="noStrike" cap="none" normalizeH="0" baseline="0" dirty="0" smtClean="0">
                <a:ln>
                  <a:noFill/>
                </a:ln>
                <a:solidFill>
                  <a:schemeClr val="tx1"/>
                </a:solidFill>
                <a:effectLst/>
                <a:latin typeface="Lucida Sans" pitchFamily="34" charset="0"/>
                <a:ea typeface="Times New Roman" pitchFamily="18" charset="0"/>
                <a:cs typeface="Times New Roman" pitchFamily="18" charset="0"/>
              </a:rPr>
              <a:t> </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662177</a:t>
            </a:r>
            <a:endParaRPr kumimoji="0" lang="fr-FR"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p:cNvPicPr/>
          <p:nvPr userDrawn="1"/>
        </p:nvPicPr>
        <p:blipFill>
          <a:blip r:embed="rId2" cstate="print">
            <a:extLst>
              <a:ext uri="{28A0092B-C50C-407E-A947-70E740481C1C}">
                <a14:useLocalDpi xmlns:a14="http://schemas.microsoft.com/office/drawing/2010/main" val="0"/>
              </a:ext>
            </a:extLst>
          </a:blip>
          <a:stretch>
            <a:fillRect/>
          </a:stretch>
        </p:blipFill>
        <p:spPr>
          <a:xfrm>
            <a:off x="136123" y="6335604"/>
            <a:ext cx="648072" cy="400110"/>
          </a:xfrm>
          <a:prstGeom prst="rect">
            <a:avLst/>
          </a:prstGeom>
        </p:spPr>
      </p:pic>
      <p:pic>
        <p:nvPicPr>
          <p:cNvPr id="12" name="Image 11"/>
          <p:cNvPicPr/>
          <p:nvPr userDrawn="1"/>
        </p:nvPicPr>
        <p:blipFill>
          <a:blip r:embed="rId3" cstate="print">
            <a:extLst>
              <a:ext uri="{28A0092B-C50C-407E-A947-70E740481C1C}">
                <a14:useLocalDpi xmlns:a14="http://schemas.microsoft.com/office/drawing/2010/main" val="0"/>
              </a:ext>
            </a:extLst>
          </a:blip>
          <a:stretch>
            <a:fillRect/>
          </a:stretch>
        </p:blipFill>
        <p:spPr>
          <a:xfrm>
            <a:off x="898123" y="6335604"/>
            <a:ext cx="678160" cy="400745"/>
          </a:xfrm>
          <a:prstGeom prst="rect">
            <a:avLst/>
          </a:prstGeom>
        </p:spPr>
      </p:pic>
      <p:sp>
        <p:nvSpPr>
          <p:cNvPr id="15" name="Slide Number Placeholder 5"/>
          <p:cNvSpPr txBox="1">
            <a:spLocks/>
          </p:cNvSpPr>
          <p:nvPr userDrawn="1"/>
        </p:nvSpPr>
        <p:spPr>
          <a:xfrm>
            <a:off x="8401038" y="6195456"/>
            <a:ext cx="502920" cy="502920"/>
          </a:xfrm>
          <a:prstGeom prst="ellipse">
            <a:avLst/>
          </a:prstGeom>
          <a:ln w="19050">
            <a:solidFill>
              <a:schemeClr val="accent1"/>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solidFill>
                  <a:schemeClr val="accent1"/>
                </a:solidFill>
                <a:latin typeface="Franklin Gothic Book"/>
              </a:rPr>
              <a:pPr/>
              <a:t>‹N°›</a:t>
            </a:fld>
            <a:endParaRPr lang="en-GB" dirty="0">
              <a:solidFill>
                <a:schemeClr val="accent1"/>
              </a:solidFill>
              <a:latin typeface="Franklin Gothic Book"/>
            </a:endParaRPr>
          </a:p>
        </p:txBody>
      </p:sp>
      <p:sp>
        <p:nvSpPr>
          <p:cNvPr id="16" name="Rectangle 15"/>
          <p:cNvSpPr/>
          <p:nvPr userDrawn="1"/>
        </p:nvSpPr>
        <p:spPr>
          <a:xfrm>
            <a:off x="7869854" y="1074000"/>
            <a:ext cx="1259632" cy="1234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4514" y="1074000"/>
            <a:ext cx="7884368" cy="123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space réservé du contenu 2"/>
          <p:cNvSpPr>
            <a:spLocks noGrp="1"/>
          </p:cNvSpPr>
          <p:nvPr>
            <p:ph sz="half" idx="10"/>
          </p:nvPr>
        </p:nvSpPr>
        <p:spPr>
          <a:xfrm>
            <a:off x="457200" y="1844824"/>
            <a:ext cx="8446758" cy="4281339"/>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042954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60159" y="1340768"/>
            <a:ext cx="3008313" cy="576064"/>
          </a:xfrm>
        </p:spPr>
        <p:txBody>
          <a:bodyPr anchor="b">
            <a:normAutofit/>
          </a:bodyPr>
          <a:lstStyle>
            <a:lvl1pPr algn="l">
              <a:defRPr sz="2200" b="1">
                <a:solidFill>
                  <a:srgbClr val="00B0F0"/>
                </a:solidFill>
              </a:defRPr>
            </a:lvl1pPr>
          </a:lstStyle>
          <a:p>
            <a:r>
              <a:rPr lang="fr-FR" dirty="0" smtClean="0"/>
              <a:t>Modifiez le style du titre</a:t>
            </a:r>
            <a:endParaRPr lang="en-GB" dirty="0"/>
          </a:p>
        </p:txBody>
      </p:sp>
      <p:sp>
        <p:nvSpPr>
          <p:cNvPr id="4" name="Espace réservé du texte 3"/>
          <p:cNvSpPr>
            <a:spLocks noGrp="1"/>
          </p:cNvSpPr>
          <p:nvPr>
            <p:ph type="body" sz="half" idx="2"/>
          </p:nvPr>
        </p:nvSpPr>
        <p:spPr>
          <a:xfrm>
            <a:off x="457200" y="2060848"/>
            <a:ext cx="3008313" cy="4065315"/>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8" name="Rectangle 4"/>
          <p:cNvSpPr>
            <a:spLocks noChangeArrowheads="1"/>
          </p:cNvSpPr>
          <p:nvPr userDrawn="1"/>
        </p:nvSpPr>
        <p:spPr bwMode="auto">
          <a:xfrm>
            <a:off x="1727683" y="6343614"/>
            <a:ext cx="3881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project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received</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funding</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from</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Euratom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research</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training programme 2014-2018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under</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altLang="en-US" sz="1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grant</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agreement  n°</a:t>
            </a:r>
            <a:r>
              <a:rPr kumimoji="0" lang="fr-FR" altLang="en-US" sz="1000" b="1" i="0" u="none" strike="noStrike" cap="none" normalizeH="0" baseline="0" dirty="0" smtClean="0">
                <a:ln>
                  <a:noFill/>
                </a:ln>
                <a:solidFill>
                  <a:schemeClr val="tx1"/>
                </a:solidFill>
                <a:effectLst/>
                <a:latin typeface="Lucida Sans" pitchFamily="34" charset="0"/>
                <a:ea typeface="Times New Roman" pitchFamily="18" charset="0"/>
                <a:cs typeface="Times New Roman" pitchFamily="18" charset="0"/>
              </a:rPr>
              <a:t> </a:t>
            </a:r>
            <a:r>
              <a:rPr kumimoji="0" lang="fr-FR" altLang="en-US" sz="1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662177</a:t>
            </a:r>
            <a:endParaRPr kumimoji="0" lang="fr-FR"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p:nvPr userDrawn="1"/>
        </p:nvPicPr>
        <p:blipFill>
          <a:blip r:embed="rId2" cstate="print">
            <a:extLst>
              <a:ext uri="{28A0092B-C50C-407E-A947-70E740481C1C}">
                <a14:useLocalDpi xmlns:a14="http://schemas.microsoft.com/office/drawing/2010/main" val="0"/>
              </a:ext>
            </a:extLst>
          </a:blip>
          <a:stretch>
            <a:fillRect/>
          </a:stretch>
        </p:blipFill>
        <p:spPr>
          <a:xfrm>
            <a:off x="136123" y="6335604"/>
            <a:ext cx="648072" cy="400110"/>
          </a:xfrm>
          <a:prstGeom prst="rect">
            <a:avLst/>
          </a:prstGeom>
        </p:spPr>
      </p:pic>
      <p:pic>
        <p:nvPicPr>
          <p:cNvPr id="10" name="Image 9"/>
          <p:cNvPicPr/>
          <p:nvPr userDrawn="1"/>
        </p:nvPicPr>
        <p:blipFill>
          <a:blip r:embed="rId3" cstate="print">
            <a:extLst>
              <a:ext uri="{28A0092B-C50C-407E-A947-70E740481C1C}">
                <a14:useLocalDpi xmlns:a14="http://schemas.microsoft.com/office/drawing/2010/main" val="0"/>
              </a:ext>
            </a:extLst>
          </a:blip>
          <a:stretch>
            <a:fillRect/>
          </a:stretch>
        </p:blipFill>
        <p:spPr>
          <a:xfrm>
            <a:off x="898123" y="6335604"/>
            <a:ext cx="678160" cy="400745"/>
          </a:xfrm>
          <a:prstGeom prst="rect">
            <a:avLst/>
          </a:prstGeom>
        </p:spPr>
      </p:pic>
      <p:sp>
        <p:nvSpPr>
          <p:cNvPr id="13" name="Slide Number Placeholder 5"/>
          <p:cNvSpPr txBox="1">
            <a:spLocks/>
          </p:cNvSpPr>
          <p:nvPr userDrawn="1"/>
        </p:nvSpPr>
        <p:spPr>
          <a:xfrm>
            <a:off x="8401038" y="6195456"/>
            <a:ext cx="502920" cy="502920"/>
          </a:xfrm>
          <a:prstGeom prst="ellipse">
            <a:avLst/>
          </a:prstGeom>
          <a:ln w="19050">
            <a:solidFill>
              <a:schemeClr val="accent1"/>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solidFill>
                  <a:schemeClr val="accent1"/>
                </a:solidFill>
                <a:latin typeface="Franklin Gothic Book"/>
              </a:rPr>
              <a:pPr/>
              <a:t>‹N°›</a:t>
            </a:fld>
            <a:endParaRPr lang="en-GB" dirty="0">
              <a:solidFill>
                <a:schemeClr val="accent1"/>
              </a:solidFill>
              <a:latin typeface="Franklin Gothic Book"/>
            </a:endParaRPr>
          </a:p>
        </p:txBody>
      </p:sp>
      <p:sp>
        <p:nvSpPr>
          <p:cNvPr id="14" name="Rectangle 13"/>
          <p:cNvSpPr/>
          <p:nvPr userDrawn="1"/>
        </p:nvSpPr>
        <p:spPr>
          <a:xfrm>
            <a:off x="7869854" y="1074000"/>
            <a:ext cx="1259632" cy="1234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4514" y="1074000"/>
            <a:ext cx="7884368" cy="123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re 1"/>
          <p:cNvSpPr txBox="1">
            <a:spLocks/>
          </p:cNvSpPr>
          <p:nvPr userDrawn="1"/>
        </p:nvSpPr>
        <p:spPr>
          <a:xfrm>
            <a:off x="2238696" y="0"/>
            <a:ext cx="67400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2"/>
                </a:solidFill>
                <a:latin typeface="+mj-lt"/>
                <a:ea typeface="+mj-ea"/>
                <a:cs typeface="+mj-cs"/>
              </a:defRPr>
            </a:lvl1pPr>
          </a:lstStyle>
          <a:p>
            <a:r>
              <a:rPr lang="fr-FR" smtClean="0"/>
              <a:t>Modifiez le style du titre</a:t>
            </a:r>
            <a:endParaRPr lang="en-GB" dirty="0"/>
          </a:p>
        </p:txBody>
      </p:sp>
      <p:sp>
        <p:nvSpPr>
          <p:cNvPr id="17" name="Espace réservé du contenu 2"/>
          <p:cNvSpPr>
            <a:spLocks noGrp="1"/>
          </p:cNvSpPr>
          <p:nvPr>
            <p:ph sz="half" idx="1"/>
          </p:nvPr>
        </p:nvSpPr>
        <p:spPr>
          <a:xfrm>
            <a:off x="3589430" y="1340768"/>
            <a:ext cx="5314528" cy="4752528"/>
          </a:xfrm>
        </p:spPr>
        <p:txBody>
          <a:bodyPr>
            <a:normAutofit/>
          </a:bodyPr>
          <a:lstStyle>
            <a:lvl1pPr algn="l" defTabSz="914400" rtl="0" eaLnBrk="1" latinLnBrk="0" hangingPunct="1">
              <a:defRPr lang="fr-FR" sz="2800" kern="1200" dirty="0" smtClean="0">
                <a:solidFill>
                  <a:schemeClr val="tx2"/>
                </a:solidFill>
                <a:latin typeface="+mn-lt"/>
                <a:ea typeface="+mn-ea"/>
                <a:cs typeface="+mn-cs"/>
              </a:defRPr>
            </a:lvl1pPr>
            <a:lvl2pPr marL="742950" indent="-285750" algn="l" defTabSz="914400" rtl="0" eaLnBrk="1" latinLnBrk="0" hangingPunct="1">
              <a:buClr>
                <a:schemeClr val="accent6">
                  <a:lumMod val="75000"/>
                </a:schemeClr>
              </a:buClr>
              <a:buFont typeface="Wingdings" panose="05000000000000000000" pitchFamily="2" charset="2"/>
              <a:buChar char="ü"/>
              <a:defRPr lang="fr-FR" sz="2400" kern="1200" dirty="0" smtClean="0">
                <a:solidFill>
                  <a:schemeClr val="accent1"/>
                </a:solidFill>
                <a:latin typeface="+mn-lt"/>
                <a:ea typeface="+mn-ea"/>
                <a:cs typeface="+mn-cs"/>
              </a:defRPr>
            </a:lvl2pPr>
            <a:lvl3pPr algn="l" defTabSz="914400" rtl="0" eaLnBrk="1" latinLnBrk="0" hangingPunct="1">
              <a:buClr>
                <a:srgbClr val="00B0F0"/>
              </a:buClr>
              <a:defRPr lang="fr-FR" sz="2000" kern="1200" dirty="0" smtClean="0">
                <a:solidFill>
                  <a:schemeClr val="tx2"/>
                </a:solidFill>
                <a:latin typeface="+mn-lt"/>
                <a:ea typeface="+mn-ea"/>
                <a:cs typeface="+mn-cs"/>
              </a:defRPr>
            </a:lvl3pPr>
            <a:lvl4pPr marL="1600200" indent="-228600" algn="l" defTabSz="914400" rtl="0" eaLnBrk="1" latinLnBrk="0" hangingPunct="1">
              <a:buFont typeface="Arial" panose="020B0604020202020204" pitchFamily="34" charset="0"/>
              <a:buChar char="-"/>
              <a:defRPr lang="fr-FR" sz="1800" kern="1200" dirty="0" smtClean="0">
                <a:solidFill>
                  <a:schemeClr val="accent6">
                    <a:lumMod val="75000"/>
                  </a:schemeClr>
                </a:solidFill>
                <a:latin typeface="+mn-lt"/>
                <a:ea typeface="+mn-ea"/>
                <a:cs typeface="+mn-cs"/>
              </a:defRPr>
            </a:lvl4pPr>
            <a:lvl5pPr algn="l" defTabSz="914400" rtl="0" eaLnBrk="1" latinLnBrk="0" hangingPunct="1">
              <a:defRPr lang="en-GB" sz="2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2754403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06204" y="188640"/>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Slide Number Placeholder 5"/>
          <p:cNvSpPr txBox="1">
            <a:spLocks/>
          </p:cNvSpPr>
          <p:nvPr/>
        </p:nvSpPr>
        <p:spPr>
          <a:xfrm>
            <a:off x="8401038" y="6170822"/>
            <a:ext cx="502920" cy="502920"/>
          </a:xfrm>
          <a:prstGeom prst="ellipse">
            <a:avLst/>
          </a:prstGeom>
          <a:ln w="19050">
            <a:solidFill>
              <a:srgbClr val="FFFFFF"/>
            </a:solidFill>
          </a:ln>
        </p:spPr>
        <p:txBody>
          <a:bodyPr vert="horz" lIns="9144" tIns="9144" rIns="9144" bIns="9144" rtlCol="0" anchor="ctr">
            <a:normAutofit fontScale="85000"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B4A55C-B8A0-4A1C-9195-86D095471E7D}" type="slidenum">
              <a:rPr lang="en-GB" smtClean="0">
                <a:latin typeface="Franklin Gothic Book"/>
              </a:rPr>
              <a:pPr/>
              <a:t>‹N°›</a:t>
            </a:fld>
            <a:endParaRPr lang="en-GB" dirty="0">
              <a:latin typeface="Franklin Gothic Book"/>
            </a:endParaRPr>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1" y="71140"/>
            <a:ext cx="1944216" cy="947435"/>
          </a:xfrm>
          <a:prstGeom prst="rect">
            <a:avLst/>
          </a:prstGeom>
          <a:noFill/>
          <a:ln>
            <a:noFill/>
          </a:ln>
        </p:spPr>
      </p:pic>
    </p:spTree>
    <p:extLst>
      <p:ext uri="{BB962C8B-B14F-4D97-AF65-F5344CB8AC3E}">
        <p14:creationId xmlns:p14="http://schemas.microsoft.com/office/powerpoint/2010/main" val="56308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6"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4.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hyperlink" Target="http://europa.eu/legislation_summaries/energy/nuclear_energy/i23032_en.ht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3965" y="2196232"/>
            <a:ext cx="9289032" cy="1224136"/>
          </a:xfrm>
        </p:spPr>
        <p:txBody>
          <a:bodyPr>
            <a:normAutofit fontScale="90000"/>
          </a:bodyPr>
          <a:lstStyle/>
          <a:p>
            <a:r>
              <a:rPr lang="en-US" b="0" dirty="0"/>
              <a:t>Drivers and background for continuing collaborative project on </a:t>
            </a:r>
            <a:r>
              <a:rPr lang="en-US" b="0" i="1" dirty="0" smtClean="0"/>
              <a:t>monitoring </a:t>
            </a:r>
            <a:r>
              <a:rPr lang="en-US" b="0" i="1" dirty="0"/>
              <a:t>activities </a:t>
            </a:r>
            <a:r>
              <a:rPr lang="en-US" b="0" dirty="0"/>
              <a:t>	</a:t>
            </a:r>
          </a:p>
        </p:txBody>
      </p:sp>
      <p:sp>
        <p:nvSpPr>
          <p:cNvPr id="5" name="Sous-titre 4"/>
          <p:cNvSpPr>
            <a:spLocks noGrp="1"/>
          </p:cNvSpPr>
          <p:nvPr>
            <p:ph type="subTitle" idx="1"/>
          </p:nvPr>
        </p:nvSpPr>
        <p:spPr>
          <a:xfrm>
            <a:off x="2776193" y="4941168"/>
            <a:ext cx="6400800" cy="1315959"/>
          </a:xfrm>
        </p:spPr>
        <p:txBody>
          <a:bodyPr>
            <a:normAutofit/>
          </a:bodyPr>
          <a:lstStyle/>
          <a:p>
            <a:r>
              <a:rPr lang="en-GB" b="1" dirty="0" smtClean="0">
                <a:solidFill>
                  <a:schemeClr val="bg1"/>
                </a:solidFill>
              </a:rPr>
              <a:t>JOHAN BERTRAND</a:t>
            </a:r>
            <a:r>
              <a:rPr lang="en-GB" dirty="0" smtClean="0">
                <a:solidFill>
                  <a:schemeClr val="bg1"/>
                </a:solidFill>
              </a:rPr>
              <a:t>, </a:t>
            </a:r>
            <a:r>
              <a:rPr lang="en-GB" dirty="0" err="1" smtClean="0">
                <a:solidFill>
                  <a:schemeClr val="bg1"/>
                </a:solidFill>
              </a:rPr>
              <a:t>Andra</a:t>
            </a:r>
            <a:endParaRPr lang="en-GB" dirty="0" smtClean="0">
              <a:solidFill>
                <a:schemeClr val="bg1"/>
              </a:solidFill>
            </a:endParaRPr>
          </a:p>
          <a:p>
            <a:r>
              <a:rPr lang="en-GB" dirty="0" smtClean="0">
                <a:solidFill>
                  <a:schemeClr val="bg1"/>
                </a:solidFill>
              </a:rPr>
              <a:t>R&amp;D division,</a:t>
            </a:r>
          </a:p>
          <a:p>
            <a:r>
              <a:rPr lang="en-GB" dirty="0" smtClean="0">
                <a:solidFill>
                  <a:schemeClr val="bg1"/>
                </a:solidFill>
              </a:rPr>
              <a:t> Monitoring and data treatment department</a:t>
            </a:r>
          </a:p>
          <a:p>
            <a:endParaRPr lang="en-GB" dirty="0" smtClean="0">
              <a:solidFill>
                <a:schemeClr val="bg1"/>
              </a:solidFill>
            </a:endParaRPr>
          </a:p>
          <a:p>
            <a:pPr algn="r"/>
            <a:r>
              <a:rPr lang="en-GB" dirty="0" smtClean="0">
                <a:solidFill>
                  <a:schemeClr val="bg1"/>
                </a:solidFill>
              </a:rPr>
              <a:t>26 May 2015,</a:t>
            </a:r>
            <a:r>
              <a:rPr lang="fr-FR" dirty="0" smtClean="0">
                <a:solidFill>
                  <a:schemeClr val="bg1"/>
                </a:solidFill>
              </a:rPr>
              <a:t>PLANDIS Meeting</a:t>
            </a:r>
            <a:endParaRPr lang="en-GB" dirty="0">
              <a:solidFill>
                <a:schemeClr val="bg1"/>
              </a:solidFill>
            </a:endParaRPr>
          </a:p>
        </p:txBody>
      </p:sp>
    </p:spTree>
    <p:extLst>
      <p:ext uri="{BB962C8B-B14F-4D97-AF65-F5344CB8AC3E}">
        <p14:creationId xmlns:p14="http://schemas.microsoft.com/office/powerpoint/2010/main" val="943575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187624" y="260648"/>
            <a:ext cx="6888163" cy="488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500" dirty="0">
                <a:solidFill>
                  <a:schemeClr val="tx2">
                    <a:lumMod val="60000"/>
                    <a:lumOff val="40000"/>
                  </a:schemeClr>
                </a:solidFill>
              </a:rPr>
              <a:t>Pre-MoDeRn references</a:t>
            </a:r>
          </a:p>
        </p:txBody>
      </p:sp>
      <p:sp>
        <p:nvSpPr>
          <p:cNvPr id="4" name="Espace réservé du numéro de diapositive 3"/>
          <p:cNvSpPr>
            <a:spLocks noGrp="1"/>
          </p:cNvSpPr>
          <p:nvPr>
            <p:ph type="sldNum" sz="quarter" idx="4294967295"/>
          </p:nvPr>
        </p:nvSpPr>
        <p:spPr>
          <a:xfrm>
            <a:off x="6084168" y="6354435"/>
            <a:ext cx="2133600" cy="365125"/>
          </a:xfrm>
          <a:prstGeom prst="rect">
            <a:avLst/>
          </a:prstGeom>
        </p:spPr>
        <p:txBody>
          <a:bodyPr/>
          <a:lstStyle/>
          <a:p>
            <a:pPr>
              <a:defRPr/>
            </a:pPr>
            <a:fld id="{CC02E578-FB57-4DC1-B8A4-6C6A6C52955E}" type="slidenum">
              <a:rPr lang="fr-FR"/>
              <a:pPr>
                <a:defRPr/>
              </a:pPr>
              <a:t>10</a:t>
            </a:fld>
            <a:endParaRPr lang="fr-FR" dirty="0"/>
          </a:p>
        </p:txBody>
      </p:sp>
      <p:grpSp>
        <p:nvGrpSpPr>
          <p:cNvPr id="17" name="Groupe 16"/>
          <p:cNvGrpSpPr/>
          <p:nvPr/>
        </p:nvGrpSpPr>
        <p:grpSpPr>
          <a:xfrm>
            <a:off x="62269" y="1195279"/>
            <a:ext cx="9062969" cy="735350"/>
            <a:chOff x="62269" y="1195279"/>
            <a:chExt cx="9062969" cy="735350"/>
          </a:xfrm>
        </p:grpSpPr>
        <p:sp>
          <p:nvSpPr>
            <p:cNvPr id="5" name="Forme libre 4"/>
            <p:cNvSpPr/>
            <p:nvPr/>
          </p:nvSpPr>
          <p:spPr>
            <a:xfrm>
              <a:off x="62269" y="1195279"/>
              <a:ext cx="4465544" cy="735350"/>
            </a:xfrm>
            <a:custGeom>
              <a:avLst/>
              <a:gdLst>
                <a:gd name="connsiteX0" fmla="*/ 0 w 4465544"/>
                <a:gd name="connsiteY0" fmla="*/ 0 h 735350"/>
                <a:gd name="connsiteX1" fmla="*/ 4097869 w 4465544"/>
                <a:gd name="connsiteY1" fmla="*/ 0 h 735350"/>
                <a:gd name="connsiteX2" fmla="*/ 4465544 w 4465544"/>
                <a:gd name="connsiteY2" fmla="*/ 367675 h 735350"/>
                <a:gd name="connsiteX3" fmla="*/ 4097869 w 4465544"/>
                <a:gd name="connsiteY3" fmla="*/ 735350 h 735350"/>
                <a:gd name="connsiteX4" fmla="*/ 0 w 4465544"/>
                <a:gd name="connsiteY4" fmla="*/ 735350 h 735350"/>
                <a:gd name="connsiteX5" fmla="*/ 367675 w 4465544"/>
                <a:gd name="connsiteY5" fmla="*/ 367675 h 735350"/>
                <a:gd name="connsiteX6" fmla="*/ 0 w 4465544"/>
                <a:gd name="connsiteY6" fmla="*/ 0 h 73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35350">
                  <a:moveTo>
                    <a:pt x="0" y="0"/>
                  </a:moveTo>
                  <a:lnTo>
                    <a:pt x="4097869" y="0"/>
                  </a:lnTo>
                  <a:lnTo>
                    <a:pt x="4465544" y="367675"/>
                  </a:lnTo>
                  <a:lnTo>
                    <a:pt x="4097869" y="735350"/>
                  </a:lnTo>
                  <a:lnTo>
                    <a:pt x="0" y="735350"/>
                  </a:lnTo>
                  <a:lnTo>
                    <a:pt x="367675" y="3676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7995" tIns="10160" rIns="367675"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IAEA TECDOC 1208 (2001)</a:t>
              </a:r>
              <a:endParaRPr lang="en-US" sz="1600" kern="1200" dirty="0">
                <a:solidFill>
                  <a:schemeClr val="bg1"/>
                </a:solidFill>
              </a:endParaRPr>
            </a:p>
          </p:txBody>
        </p:sp>
        <p:sp>
          <p:nvSpPr>
            <p:cNvPr id="6" name="Forme libre 5"/>
            <p:cNvSpPr/>
            <p:nvPr/>
          </p:nvSpPr>
          <p:spPr>
            <a:xfrm>
              <a:off x="4298597" y="1215188"/>
              <a:ext cx="4826641" cy="695532"/>
            </a:xfrm>
            <a:custGeom>
              <a:avLst/>
              <a:gdLst>
                <a:gd name="connsiteX0" fmla="*/ 0 w 4826641"/>
                <a:gd name="connsiteY0" fmla="*/ 0 h 695532"/>
                <a:gd name="connsiteX1" fmla="*/ 4478875 w 4826641"/>
                <a:gd name="connsiteY1" fmla="*/ 0 h 695532"/>
                <a:gd name="connsiteX2" fmla="*/ 4826641 w 4826641"/>
                <a:gd name="connsiteY2" fmla="*/ 347766 h 695532"/>
                <a:gd name="connsiteX3" fmla="*/ 4478875 w 4826641"/>
                <a:gd name="connsiteY3" fmla="*/ 695532 h 695532"/>
                <a:gd name="connsiteX4" fmla="*/ 0 w 4826641"/>
                <a:gd name="connsiteY4" fmla="*/ 695532 h 695532"/>
                <a:gd name="connsiteX5" fmla="*/ 347766 w 4826641"/>
                <a:gd name="connsiteY5" fmla="*/ 347766 h 695532"/>
                <a:gd name="connsiteX6" fmla="*/ 0 w 4826641"/>
                <a:gd name="connsiteY6" fmla="*/ 0 h 69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695532">
                  <a:moveTo>
                    <a:pt x="0" y="0"/>
                  </a:moveTo>
                  <a:lnTo>
                    <a:pt x="4478875" y="0"/>
                  </a:lnTo>
                  <a:lnTo>
                    <a:pt x="4826641" y="347766"/>
                  </a:lnTo>
                  <a:lnTo>
                    <a:pt x="4478875" y="695532"/>
                  </a:lnTo>
                  <a:lnTo>
                    <a:pt x="0" y="695532"/>
                  </a:lnTo>
                  <a:lnTo>
                    <a:pt x="347766" y="34776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086" tIns="10160" rIns="347766" bIns="10160" numCol="1" spcCol="1270" anchor="ctr" anchorCtr="0">
              <a:noAutofit/>
            </a:bodyPr>
            <a:lstStyle/>
            <a:p>
              <a:pPr lvl="0" algn="ctr" defTabSz="711200">
                <a:lnSpc>
                  <a:spcPct val="90000"/>
                </a:lnSpc>
                <a:spcBef>
                  <a:spcPct val="0"/>
                </a:spcBef>
                <a:spcAft>
                  <a:spcPct val="35000"/>
                </a:spcAft>
              </a:pPr>
              <a:r>
                <a:rPr lang="en-US" sz="1600" b="1" kern="1200" dirty="0" smtClean="0"/>
                <a:t>Monitoring of Geological Repositories for High Level Radioactive Waste</a:t>
              </a:r>
            </a:p>
          </p:txBody>
        </p:sp>
      </p:grpSp>
      <p:grpSp>
        <p:nvGrpSpPr>
          <p:cNvPr id="18" name="Groupe 17"/>
          <p:cNvGrpSpPr/>
          <p:nvPr/>
        </p:nvGrpSpPr>
        <p:grpSpPr>
          <a:xfrm>
            <a:off x="62269" y="2029370"/>
            <a:ext cx="9062969" cy="705284"/>
            <a:chOff x="62269" y="2029370"/>
            <a:chExt cx="9062969" cy="705284"/>
          </a:xfrm>
        </p:grpSpPr>
        <p:sp>
          <p:nvSpPr>
            <p:cNvPr id="7" name="Forme libre 6"/>
            <p:cNvSpPr/>
            <p:nvPr/>
          </p:nvSpPr>
          <p:spPr>
            <a:xfrm>
              <a:off x="62269" y="2029370"/>
              <a:ext cx="4465544" cy="705284"/>
            </a:xfrm>
            <a:custGeom>
              <a:avLst/>
              <a:gdLst>
                <a:gd name="connsiteX0" fmla="*/ 0 w 4465544"/>
                <a:gd name="connsiteY0" fmla="*/ 0 h 705284"/>
                <a:gd name="connsiteX1" fmla="*/ 4112902 w 4465544"/>
                <a:gd name="connsiteY1" fmla="*/ 0 h 705284"/>
                <a:gd name="connsiteX2" fmla="*/ 4465544 w 4465544"/>
                <a:gd name="connsiteY2" fmla="*/ 352642 h 705284"/>
                <a:gd name="connsiteX3" fmla="*/ 4112902 w 4465544"/>
                <a:gd name="connsiteY3" fmla="*/ 705284 h 705284"/>
                <a:gd name="connsiteX4" fmla="*/ 0 w 4465544"/>
                <a:gd name="connsiteY4" fmla="*/ 705284 h 705284"/>
                <a:gd name="connsiteX5" fmla="*/ 352642 w 4465544"/>
                <a:gd name="connsiteY5" fmla="*/ 352642 h 705284"/>
                <a:gd name="connsiteX6" fmla="*/ 0 w 4465544"/>
                <a:gd name="connsiteY6" fmla="*/ 0 h 7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05284">
                  <a:moveTo>
                    <a:pt x="0" y="0"/>
                  </a:moveTo>
                  <a:lnTo>
                    <a:pt x="4112902" y="0"/>
                  </a:lnTo>
                  <a:lnTo>
                    <a:pt x="4465544" y="352642"/>
                  </a:lnTo>
                  <a:lnTo>
                    <a:pt x="4112902" y="705284"/>
                  </a:lnTo>
                  <a:lnTo>
                    <a:pt x="0" y="705284"/>
                  </a:lnTo>
                  <a:lnTo>
                    <a:pt x="352642" y="352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962" tIns="10160" rIns="352642"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European Commission Project Report EUR 21025 (2004)</a:t>
              </a:r>
            </a:p>
          </p:txBody>
        </p:sp>
        <p:sp>
          <p:nvSpPr>
            <p:cNvPr id="8" name="Forme libre 7"/>
            <p:cNvSpPr/>
            <p:nvPr/>
          </p:nvSpPr>
          <p:spPr>
            <a:xfrm>
              <a:off x="4298597" y="2034612"/>
              <a:ext cx="4826641" cy="694800"/>
            </a:xfrm>
            <a:custGeom>
              <a:avLst/>
              <a:gdLst>
                <a:gd name="connsiteX0" fmla="*/ 0 w 4826641"/>
                <a:gd name="connsiteY0" fmla="*/ 0 h 694800"/>
                <a:gd name="connsiteX1" fmla="*/ 4479241 w 4826641"/>
                <a:gd name="connsiteY1" fmla="*/ 0 h 694800"/>
                <a:gd name="connsiteX2" fmla="*/ 4826641 w 4826641"/>
                <a:gd name="connsiteY2" fmla="*/ 347400 h 694800"/>
                <a:gd name="connsiteX3" fmla="*/ 4479241 w 4826641"/>
                <a:gd name="connsiteY3" fmla="*/ 694800 h 694800"/>
                <a:gd name="connsiteX4" fmla="*/ 0 w 4826641"/>
                <a:gd name="connsiteY4" fmla="*/ 694800 h 694800"/>
                <a:gd name="connsiteX5" fmla="*/ 347400 w 4826641"/>
                <a:gd name="connsiteY5" fmla="*/ 347400 h 694800"/>
                <a:gd name="connsiteX6" fmla="*/ 0 w 4826641"/>
                <a:gd name="connsiteY6" fmla="*/ 0 h 6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694800">
                  <a:moveTo>
                    <a:pt x="0" y="0"/>
                  </a:moveTo>
                  <a:lnTo>
                    <a:pt x="4479241" y="0"/>
                  </a:lnTo>
                  <a:lnTo>
                    <a:pt x="4826641" y="347400"/>
                  </a:lnTo>
                  <a:lnTo>
                    <a:pt x="4479241" y="694800"/>
                  </a:lnTo>
                  <a:lnTo>
                    <a:pt x="0" y="694800"/>
                  </a:lnTo>
                  <a:lnTo>
                    <a:pt x="347400" y="347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7720" tIns="10160" rIns="347400" bIns="10160" numCol="1" spcCol="1270" anchor="ctr" anchorCtr="0">
              <a:noAutofit/>
            </a:bodyPr>
            <a:lstStyle/>
            <a:p>
              <a:pPr lvl="0" algn="ctr" defTabSz="711200">
                <a:lnSpc>
                  <a:spcPct val="90000"/>
                </a:lnSpc>
                <a:spcBef>
                  <a:spcPct val="0"/>
                </a:spcBef>
                <a:spcAft>
                  <a:spcPct val="35000"/>
                </a:spcAft>
              </a:pPr>
              <a:r>
                <a:rPr lang="en-US" sz="1600" b="1" kern="1200" dirty="0" smtClean="0"/>
                <a:t>Thematic Network on the Role of Monitoring in a Phased Approach to Geological Disposal of Radioactive Waste</a:t>
              </a:r>
            </a:p>
          </p:txBody>
        </p:sp>
      </p:grpSp>
      <p:grpSp>
        <p:nvGrpSpPr>
          <p:cNvPr id="24" name="Groupe 23"/>
          <p:cNvGrpSpPr/>
          <p:nvPr/>
        </p:nvGrpSpPr>
        <p:grpSpPr>
          <a:xfrm>
            <a:off x="62269" y="2833394"/>
            <a:ext cx="9062969" cy="705284"/>
            <a:chOff x="62269" y="2833394"/>
            <a:chExt cx="9062969" cy="705284"/>
          </a:xfrm>
        </p:grpSpPr>
        <p:sp>
          <p:nvSpPr>
            <p:cNvPr id="9" name="Forme libre 8"/>
            <p:cNvSpPr/>
            <p:nvPr/>
          </p:nvSpPr>
          <p:spPr>
            <a:xfrm>
              <a:off x="62269" y="2833394"/>
              <a:ext cx="4465544" cy="705284"/>
            </a:xfrm>
            <a:custGeom>
              <a:avLst/>
              <a:gdLst>
                <a:gd name="connsiteX0" fmla="*/ 0 w 4465544"/>
                <a:gd name="connsiteY0" fmla="*/ 0 h 705284"/>
                <a:gd name="connsiteX1" fmla="*/ 4112902 w 4465544"/>
                <a:gd name="connsiteY1" fmla="*/ 0 h 705284"/>
                <a:gd name="connsiteX2" fmla="*/ 4465544 w 4465544"/>
                <a:gd name="connsiteY2" fmla="*/ 352642 h 705284"/>
                <a:gd name="connsiteX3" fmla="*/ 4112902 w 4465544"/>
                <a:gd name="connsiteY3" fmla="*/ 705284 h 705284"/>
                <a:gd name="connsiteX4" fmla="*/ 0 w 4465544"/>
                <a:gd name="connsiteY4" fmla="*/ 705284 h 705284"/>
                <a:gd name="connsiteX5" fmla="*/ 352642 w 4465544"/>
                <a:gd name="connsiteY5" fmla="*/ 352642 h 705284"/>
                <a:gd name="connsiteX6" fmla="*/ 0 w 4465544"/>
                <a:gd name="connsiteY6" fmla="*/ 0 h 7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05284">
                  <a:moveTo>
                    <a:pt x="0" y="0"/>
                  </a:moveTo>
                  <a:lnTo>
                    <a:pt x="4112902" y="0"/>
                  </a:lnTo>
                  <a:lnTo>
                    <a:pt x="4465544" y="352642"/>
                  </a:lnTo>
                  <a:lnTo>
                    <a:pt x="4112902" y="705284"/>
                  </a:lnTo>
                  <a:lnTo>
                    <a:pt x="0" y="705284"/>
                  </a:lnTo>
                  <a:lnTo>
                    <a:pt x="352642" y="352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962" tIns="10160" rIns="352642"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IAEA Safety Requirements WS-R-4 (2006)</a:t>
              </a:r>
            </a:p>
          </p:txBody>
        </p:sp>
        <p:sp>
          <p:nvSpPr>
            <p:cNvPr id="10" name="Forme libre 9"/>
            <p:cNvSpPr/>
            <p:nvPr/>
          </p:nvSpPr>
          <p:spPr>
            <a:xfrm>
              <a:off x="4298597" y="2838636"/>
              <a:ext cx="4826641" cy="694800"/>
            </a:xfrm>
            <a:custGeom>
              <a:avLst/>
              <a:gdLst>
                <a:gd name="connsiteX0" fmla="*/ 0 w 4826641"/>
                <a:gd name="connsiteY0" fmla="*/ 0 h 694800"/>
                <a:gd name="connsiteX1" fmla="*/ 4479241 w 4826641"/>
                <a:gd name="connsiteY1" fmla="*/ 0 h 694800"/>
                <a:gd name="connsiteX2" fmla="*/ 4826641 w 4826641"/>
                <a:gd name="connsiteY2" fmla="*/ 347400 h 694800"/>
                <a:gd name="connsiteX3" fmla="*/ 4479241 w 4826641"/>
                <a:gd name="connsiteY3" fmla="*/ 694800 h 694800"/>
                <a:gd name="connsiteX4" fmla="*/ 0 w 4826641"/>
                <a:gd name="connsiteY4" fmla="*/ 694800 h 694800"/>
                <a:gd name="connsiteX5" fmla="*/ 347400 w 4826641"/>
                <a:gd name="connsiteY5" fmla="*/ 347400 h 694800"/>
                <a:gd name="connsiteX6" fmla="*/ 0 w 4826641"/>
                <a:gd name="connsiteY6" fmla="*/ 0 h 6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694800">
                  <a:moveTo>
                    <a:pt x="0" y="0"/>
                  </a:moveTo>
                  <a:lnTo>
                    <a:pt x="4479241" y="0"/>
                  </a:lnTo>
                  <a:lnTo>
                    <a:pt x="4826641" y="347400"/>
                  </a:lnTo>
                  <a:lnTo>
                    <a:pt x="4479241" y="694800"/>
                  </a:lnTo>
                  <a:lnTo>
                    <a:pt x="0" y="694800"/>
                  </a:lnTo>
                  <a:lnTo>
                    <a:pt x="347400" y="347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7720" tIns="10160" rIns="347400" bIns="10160" numCol="1" spcCol="1270" anchor="ctr" anchorCtr="0">
              <a:noAutofit/>
            </a:bodyPr>
            <a:lstStyle/>
            <a:p>
              <a:pPr lvl="0" algn="ctr" defTabSz="711200">
                <a:lnSpc>
                  <a:spcPct val="90000"/>
                </a:lnSpc>
                <a:spcBef>
                  <a:spcPct val="0"/>
                </a:spcBef>
                <a:spcAft>
                  <a:spcPct val="35000"/>
                </a:spcAft>
              </a:pPr>
              <a:r>
                <a:rPr lang="en-US" sz="1600" b="1" kern="1200" dirty="0" smtClean="0"/>
                <a:t>Geological Disposal of Radioactive Waste – Requirements on monitoring programs</a:t>
              </a:r>
            </a:p>
          </p:txBody>
        </p:sp>
      </p:grpSp>
      <p:grpSp>
        <p:nvGrpSpPr>
          <p:cNvPr id="20" name="Groupe 19"/>
          <p:cNvGrpSpPr/>
          <p:nvPr/>
        </p:nvGrpSpPr>
        <p:grpSpPr>
          <a:xfrm>
            <a:off x="62269" y="3637419"/>
            <a:ext cx="9062969" cy="705284"/>
            <a:chOff x="62269" y="3637419"/>
            <a:chExt cx="9062969" cy="705284"/>
          </a:xfrm>
        </p:grpSpPr>
        <p:sp>
          <p:nvSpPr>
            <p:cNvPr id="11" name="Forme libre 10"/>
            <p:cNvSpPr/>
            <p:nvPr/>
          </p:nvSpPr>
          <p:spPr>
            <a:xfrm>
              <a:off x="62269" y="3637419"/>
              <a:ext cx="4465544" cy="705284"/>
            </a:xfrm>
            <a:custGeom>
              <a:avLst/>
              <a:gdLst>
                <a:gd name="connsiteX0" fmla="*/ 0 w 4465544"/>
                <a:gd name="connsiteY0" fmla="*/ 0 h 705284"/>
                <a:gd name="connsiteX1" fmla="*/ 4112902 w 4465544"/>
                <a:gd name="connsiteY1" fmla="*/ 0 h 705284"/>
                <a:gd name="connsiteX2" fmla="*/ 4465544 w 4465544"/>
                <a:gd name="connsiteY2" fmla="*/ 352642 h 705284"/>
                <a:gd name="connsiteX3" fmla="*/ 4112902 w 4465544"/>
                <a:gd name="connsiteY3" fmla="*/ 705284 h 705284"/>
                <a:gd name="connsiteX4" fmla="*/ 0 w 4465544"/>
                <a:gd name="connsiteY4" fmla="*/ 705284 h 705284"/>
                <a:gd name="connsiteX5" fmla="*/ 352642 w 4465544"/>
                <a:gd name="connsiteY5" fmla="*/ 352642 h 705284"/>
                <a:gd name="connsiteX6" fmla="*/ 0 w 4465544"/>
                <a:gd name="connsiteY6" fmla="*/ 0 h 7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05284">
                  <a:moveTo>
                    <a:pt x="0" y="0"/>
                  </a:moveTo>
                  <a:lnTo>
                    <a:pt x="4112902" y="0"/>
                  </a:lnTo>
                  <a:lnTo>
                    <a:pt x="4465544" y="352642"/>
                  </a:lnTo>
                  <a:lnTo>
                    <a:pt x="4112902" y="705284"/>
                  </a:lnTo>
                  <a:lnTo>
                    <a:pt x="0" y="705284"/>
                  </a:lnTo>
                  <a:lnTo>
                    <a:pt x="352642" y="352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962" tIns="10160" rIns="352642"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IAEA Safety Standards GSR Part 4 (2009)</a:t>
              </a:r>
            </a:p>
          </p:txBody>
        </p:sp>
        <p:sp>
          <p:nvSpPr>
            <p:cNvPr id="12" name="Forme libre 11"/>
            <p:cNvSpPr/>
            <p:nvPr/>
          </p:nvSpPr>
          <p:spPr>
            <a:xfrm>
              <a:off x="4298597" y="3642660"/>
              <a:ext cx="4826641" cy="694800"/>
            </a:xfrm>
            <a:custGeom>
              <a:avLst/>
              <a:gdLst>
                <a:gd name="connsiteX0" fmla="*/ 0 w 4826641"/>
                <a:gd name="connsiteY0" fmla="*/ 0 h 694800"/>
                <a:gd name="connsiteX1" fmla="*/ 4479241 w 4826641"/>
                <a:gd name="connsiteY1" fmla="*/ 0 h 694800"/>
                <a:gd name="connsiteX2" fmla="*/ 4826641 w 4826641"/>
                <a:gd name="connsiteY2" fmla="*/ 347400 h 694800"/>
                <a:gd name="connsiteX3" fmla="*/ 4479241 w 4826641"/>
                <a:gd name="connsiteY3" fmla="*/ 694800 h 694800"/>
                <a:gd name="connsiteX4" fmla="*/ 0 w 4826641"/>
                <a:gd name="connsiteY4" fmla="*/ 694800 h 694800"/>
                <a:gd name="connsiteX5" fmla="*/ 347400 w 4826641"/>
                <a:gd name="connsiteY5" fmla="*/ 347400 h 694800"/>
                <a:gd name="connsiteX6" fmla="*/ 0 w 4826641"/>
                <a:gd name="connsiteY6" fmla="*/ 0 h 6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694800">
                  <a:moveTo>
                    <a:pt x="0" y="0"/>
                  </a:moveTo>
                  <a:lnTo>
                    <a:pt x="4479241" y="0"/>
                  </a:lnTo>
                  <a:lnTo>
                    <a:pt x="4826641" y="347400"/>
                  </a:lnTo>
                  <a:lnTo>
                    <a:pt x="4479241" y="694800"/>
                  </a:lnTo>
                  <a:lnTo>
                    <a:pt x="0" y="694800"/>
                  </a:lnTo>
                  <a:lnTo>
                    <a:pt x="347400" y="347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7720" tIns="10160" rIns="347400" bIns="10160" numCol="1" spcCol="1270" anchor="ctr" anchorCtr="0">
              <a:noAutofit/>
            </a:bodyPr>
            <a:lstStyle/>
            <a:p>
              <a:pPr lvl="0" algn="ctr" defTabSz="711200">
                <a:lnSpc>
                  <a:spcPct val="90000"/>
                </a:lnSpc>
                <a:spcBef>
                  <a:spcPct val="0"/>
                </a:spcBef>
                <a:spcAft>
                  <a:spcPct val="35000"/>
                </a:spcAft>
              </a:pPr>
              <a:r>
                <a:rPr lang="en-US" sz="1600" b="1" kern="1200" dirty="0" smtClean="0"/>
                <a:t>Safety Assessments for Facilities and Activities – e.g. Maintenance of the safety assessment</a:t>
              </a:r>
            </a:p>
          </p:txBody>
        </p:sp>
      </p:grpSp>
      <p:grpSp>
        <p:nvGrpSpPr>
          <p:cNvPr id="21" name="Groupe 20"/>
          <p:cNvGrpSpPr/>
          <p:nvPr/>
        </p:nvGrpSpPr>
        <p:grpSpPr>
          <a:xfrm>
            <a:off x="62269" y="4441443"/>
            <a:ext cx="9062969" cy="705284"/>
            <a:chOff x="62269" y="4441443"/>
            <a:chExt cx="9062969" cy="705284"/>
          </a:xfrm>
        </p:grpSpPr>
        <p:sp>
          <p:nvSpPr>
            <p:cNvPr id="13" name="Forme libre 12"/>
            <p:cNvSpPr/>
            <p:nvPr/>
          </p:nvSpPr>
          <p:spPr>
            <a:xfrm>
              <a:off x="62269" y="4441443"/>
              <a:ext cx="4465544" cy="705284"/>
            </a:xfrm>
            <a:custGeom>
              <a:avLst/>
              <a:gdLst>
                <a:gd name="connsiteX0" fmla="*/ 0 w 4465544"/>
                <a:gd name="connsiteY0" fmla="*/ 0 h 705284"/>
                <a:gd name="connsiteX1" fmla="*/ 4112902 w 4465544"/>
                <a:gd name="connsiteY1" fmla="*/ 0 h 705284"/>
                <a:gd name="connsiteX2" fmla="*/ 4465544 w 4465544"/>
                <a:gd name="connsiteY2" fmla="*/ 352642 h 705284"/>
                <a:gd name="connsiteX3" fmla="*/ 4112902 w 4465544"/>
                <a:gd name="connsiteY3" fmla="*/ 705284 h 705284"/>
                <a:gd name="connsiteX4" fmla="*/ 0 w 4465544"/>
                <a:gd name="connsiteY4" fmla="*/ 705284 h 705284"/>
                <a:gd name="connsiteX5" fmla="*/ 352642 w 4465544"/>
                <a:gd name="connsiteY5" fmla="*/ 352642 h 705284"/>
                <a:gd name="connsiteX6" fmla="*/ 0 w 4465544"/>
                <a:gd name="connsiteY6" fmla="*/ 0 h 7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05284">
                  <a:moveTo>
                    <a:pt x="0" y="0"/>
                  </a:moveTo>
                  <a:lnTo>
                    <a:pt x="4112902" y="0"/>
                  </a:lnTo>
                  <a:lnTo>
                    <a:pt x="4465544" y="352642"/>
                  </a:lnTo>
                  <a:lnTo>
                    <a:pt x="4112902" y="705284"/>
                  </a:lnTo>
                  <a:lnTo>
                    <a:pt x="0" y="705284"/>
                  </a:lnTo>
                  <a:lnTo>
                    <a:pt x="352642" y="352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962" tIns="10160" rIns="352642"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IAEA Safety Standards – Draft Safety Guide DS357 (2011)</a:t>
              </a:r>
            </a:p>
          </p:txBody>
        </p:sp>
        <p:sp>
          <p:nvSpPr>
            <p:cNvPr id="14" name="Forme libre 13"/>
            <p:cNvSpPr/>
            <p:nvPr/>
          </p:nvSpPr>
          <p:spPr>
            <a:xfrm>
              <a:off x="4298597" y="4446685"/>
              <a:ext cx="4826641" cy="694800"/>
            </a:xfrm>
            <a:custGeom>
              <a:avLst/>
              <a:gdLst>
                <a:gd name="connsiteX0" fmla="*/ 0 w 4826641"/>
                <a:gd name="connsiteY0" fmla="*/ 0 h 694800"/>
                <a:gd name="connsiteX1" fmla="*/ 4479241 w 4826641"/>
                <a:gd name="connsiteY1" fmla="*/ 0 h 694800"/>
                <a:gd name="connsiteX2" fmla="*/ 4826641 w 4826641"/>
                <a:gd name="connsiteY2" fmla="*/ 347400 h 694800"/>
                <a:gd name="connsiteX3" fmla="*/ 4479241 w 4826641"/>
                <a:gd name="connsiteY3" fmla="*/ 694800 h 694800"/>
                <a:gd name="connsiteX4" fmla="*/ 0 w 4826641"/>
                <a:gd name="connsiteY4" fmla="*/ 694800 h 694800"/>
                <a:gd name="connsiteX5" fmla="*/ 347400 w 4826641"/>
                <a:gd name="connsiteY5" fmla="*/ 347400 h 694800"/>
                <a:gd name="connsiteX6" fmla="*/ 0 w 4826641"/>
                <a:gd name="connsiteY6" fmla="*/ 0 h 69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694800">
                  <a:moveTo>
                    <a:pt x="0" y="0"/>
                  </a:moveTo>
                  <a:lnTo>
                    <a:pt x="4479241" y="0"/>
                  </a:lnTo>
                  <a:lnTo>
                    <a:pt x="4826641" y="347400"/>
                  </a:lnTo>
                  <a:lnTo>
                    <a:pt x="4479241" y="694800"/>
                  </a:lnTo>
                  <a:lnTo>
                    <a:pt x="0" y="694800"/>
                  </a:lnTo>
                  <a:lnTo>
                    <a:pt x="347400" y="347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7720" tIns="10160" rIns="347400" bIns="10160" numCol="1" spcCol="1270" anchor="ctr" anchorCtr="0">
              <a:noAutofit/>
            </a:bodyPr>
            <a:lstStyle/>
            <a:p>
              <a:pPr lvl="0" algn="ctr" defTabSz="711200">
                <a:lnSpc>
                  <a:spcPct val="90000"/>
                </a:lnSpc>
                <a:spcBef>
                  <a:spcPct val="0"/>
                </a:spcBef>
                <a:spcAft>
                  <a:spcPct val="35000"/>
                </a:spcAft>
              </a:pPr>
              <a:r>
                <a:rPr lang="en-US" sz="1600" b="1" kern="1200" dirty="0" smtClean="0"/>
                <a:t>Monitoring and Surveillance of Radioactive Waste Disposal Facilities</a:t>
              </a:r>
            </a:p>
          </p:txBody>
        </p:sp>
      </p:grpSp>
      <p:grpSp>
        <p:nvGrpSpPr>
          <p:cNvPr id="22" name="Groupe 21"/>
          <p:cNvGrpSpPr/>
          <p:nvPr/>
        </p:nvGrpSpPr>
        <p:grpSpPr>
          <a:xfrm>
            <a:off x="62269" y="5245467"/>
            <a:ext cx="9062969" cy="705284"/>
            <a:chOff x="62269" y="5245467"/>
            <a:chExt cx="9062969" cy="705284"/>
          </a:xfrm>
        </p:grpSpPr>
        <p:sp>
          <p:nvSpPr>
            <p:cNvPr id="15" name="Forme libre 14"/>
            <p:cNvSpPr/>
            <p:nvPr/>
          </p:nvSpPr>
          <p:spPr>
            <a:xfrm>
              <a:off x="62269" y="5245467"/>
              <a:ext cx="4465544" cy="705284"/>
            </a:xfrm>
            <a:custGeom>
              <a:avLst/>
              <a:gdLst>
                <a:gd name="connsiteX0" fmla="*/ 0 w 4465544"/>
                <a:gd name="connsiteY0" fmla="*/ 0 h 705284"/>
                <a:gd name="connsiteX1" fmla="*/ 4112902 w 4465544"/>
                <a:gd name="connsiteY1" fmla="*/ 0 h 705284"/>
                <a:gd name="connsiteX2" fmla="*/ 4465544 w 4465544"/>
                <a:gd name="connsiteY2" fmla="*/ 352642 h 705284"/>
                <a:gd name="connsiteX3" fmla="*/ 4112902 w 4465544"/>
                <a:gd name="connsiteY3" fmla="*/ 705284 h 705284"/>
                <a:gd name="connsiteX4" fmla="*/ 0 w 4465544"/>
                <a:gd name="connsiteY4" fmla="*/ 705284 h 705284"/>
                <a:gd name="connsiteX5" fmla="*/ 352642 w 4465544"/>
                <a:gd name="connsiteY5" fmla="*/ 352642 h 705284"/>
                <a:gd name="connsiteX6" fmla="*/ 0 w 4465544"/>
                <a:gd name="connsiteY6" fmla="*/ 0 h 7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5544" h="705284">
                  <a:moveTo>
                    <a:pt x="0" y="0"/>
                  </a:moveTo>
                  <a:lnTo>
                    <a:pt x="4112902" y="0"/>
                  </a:lnTo>
                  <a:lnTo>
                    <a:pt x="4465544" y="352642"/>
                  </a:lnTo>
                  <a:lnTo>
                    <a:pt x="4112902" y="705284"/>
                  </a:lnTo>
                  <a:lnTo>
                    <a:pt x="0" y="705284"/>
                  </a:lnTo>
                  <a:lnTo>
                    <a:pt x="352642" y="35264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962" tIns="10160" rIns="352642"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All program specific developments (WMOs) and regulatory/safety guidelines</a:t>
              </a:r>
            </a:p>
          </p:txBody>
        </p:sp>
        <p:sp>
          <p:nvSpPr>
            <p:cNvPr id="16" name="Forme libre 15"/>
            <p:cNvSpPr/>
            <p:nvPr/>
          </p:nvSpPr>
          <p:spPr>
            <a:xfrm>
              <a:off x="4298597" y="5305417"/>
              <a:ext cx="4826641" cy="585386"/>
            </a:xfrm>
            <a:custGeom>
              <a:avLst/>
              <a:gdLst>
                <a:gd name="connsiteX0" fmla="*/ 0 w 4826641"/>
                <a:gd name="connsiteY0" fmla="*/ 0 h 585386"/>
                <a:gd name="connsiteX1" fmla="*/ 4533948 w 4826641"/>
                <a:gd name="connsiteY1" fmla="*/ 0 h 585386"/>
                <a:gd name="connsiteX2" fmla="*/ 4826641 w 4826641"/>
                <a:gd name="connsiteY2" fmla="*/ 292693 h 585386"/>
                <a:gd name="connsiteX3" fmla="*/ 4533948 w 4826641"/>
                <a:gd name="connsiteY3" fmla="*/ 585386 h 585386"/>
                <a:gd name="connsiteX4" fmla="*/ 0 w 4826641"/>
                <a:gd name="connsiteY4" fmla="*/ 585386 h 585386"/>
                <a:gd name="connsiteX5" fmla="*/ 292693 w 4826641"/>
                <a:gd name="connsiteY5" fmla="*/ 292693 h 585386"/>
                <a:gd name="connsiteX6" fmla="*/ 0 w 4826641"/>
                <a:gd name="connsiteY6" fmla="*/ 0 h 58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641" h="585386">
                  <a:moveTo>
                    <a:pt x="0" y="0"/>
                  </a:moveTo>
                  <a:lnTo>
                    <a:pt x="4533948" y="0"/>
                  </a:lnTo>
                  <a:lnTo>
                    <a:pt x="4826641" y="292693"/>
                  </a:lnTo>
                  <a:lnTo>
                    <a:pt x="4533948" y="585386"/>
                  </a:lnTo>
                  <a:lnTo>
                    <a:pt x="0" y="585386"/>
                  </a:lnTo>
                  <a:lnTo>
                    <a:pt x="292693" y="29269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3013" tIns="10160" rIns="292693" bIns="10160" numCol="1" spcCol="1270" anchor="ctr" anchorCtr="0">
              <a:noAutofit/>
            </a:bodyPr>
            <a:lstStyle/>
            <a:p>
              <a:pPr lvl="0" algn="ctr" defTabSz="711200">
                <a:lnSpc>
                  <a:spcPct val="90000"/>
                </a:lnSpc>
                <a:spcBef>
                  <a:spcPct val="0"/>
                </a:spcBef>
                <a:spcAft>
                  <a:spcPct val="35000"/>
                </a:spcAft>
              </a:pPr>
              <a:r>
                <a:rPr lang="en-US" sz="1600" b="1" kern="1200" dirty="0" smtClean="0"/>
                <a:t>MoDeRn National Context Summary Report and Country Annexes Report</a:t>
              </a:r>
              <a:endParaRPr lang="en-US" sz="1600" b="1" kern="1200" dirty="0" smtClean="0">
                <a:solidFill>
                  <a:schemeClr val="tx2">
                    <a:lumMod val="60000"/>
                    <a:lumOff val="40000"/>
                  </a:schemeClr>
                </a:solidFill>
              </a:endParaRPr>
            </a:p>
          </p:txBody>
        </p:sp>
      </p:grpSp>
    </p:spTree>
    <p:extLst>
      <p:ext uri="{BB962C8B-B14F-4D97-AF65-F5344CB8AC3E}">
        <p14:creationId xmlns:p14="http://schemas.microsoft.com/office/powerpoint/2010/main" val="13729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100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772816"/>
            <a:ext cx="7560620" cy="1470025"/>
          </a:xfrm>
        </p:spPr>
        <p:txBody>
          <a:bodyPr>
            <a:normAutofit fontScale="90000"/>
          </a:bodyPr>
          <a:lstStyle/>
          <a:p>
            <a:r>
              <a:rPr lang="en-GB" dirty="0" smtClean="0"/>
              <a:t>Modern-FP7</a:t>
            </a:r>
            <a:br>
              <a:rPr lang="en-GB" dirty="0" smtClean="0"/>
            </a:br>
            <a:r>
              <a:rPr lang="fr-FR" b="0" dirty="0"/>
              <a:t/>
            </a:r>
            <a:br>
              <a:rPr lang="fr-FR" b="0" dirty="0"/>
            </a:br>
            <a:r>
              <a:rPr lang="en-US" b="0" dirty="0"/>
              <a:t> </a:t>
            </a:r>
            <a:r>
              <a:rPr lang="en-US" dirty="0"/>
              <a:t>Mo</a:t>
            </a:r>
            <a:r>
              <a:rPr lang="en-US" b="0" dirty="0"/>
              <a:t>nitoring </a:t>
            </a:r>
            <a:r>
              <a:rPr lang="en-US" dirty="0"/>
              <a:t>De</a:t>
            </a:r>
            <a:r>
              <a:rPr lang="en-US" b="0" dirty="0"/>
              <a:t>velopments for safe </a:t>
            </a:r>
            <a:r>
              <a:rPr lang="en-US" dirty="0"/>
              <a:t>R</a:t>
            </a:r>
            <a:r>
              <a:rPr lang="en-US" b="0" dirty="0"/>
              <a:t>epository operation a</a:t>
            </a:r>
            <a:r>
              <a:rPr lang="en-US" dirty="0"/>
              <a:t>n</a:t>
            </a:r>
            <a:r>
              <a:rPr lang="en-US" b="0" dirty="0"/>
              <a:t>d staged closure </a:t>
            </a:r>
            <a:endParaRPr lang="fr-FR" dirty="0"/>
          </a:p>
        </p:txBody>
      </p:sp>
    </p:spTree>
    <p:extLst>
      <p:ext uri="{BB962C8B-B14F-4D97-AF65-F5344CB8AC3E}">
        <p14:creationId xmlns:p14="http://schemas.microsoft.com/office/powerpoint/2010/main" val="85065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19" y="332656"/>
            <a:ext cx="6336705" cy="488950"/>
          </a:xfrm>
        </p:spPr>
        <p:txBody>
          <a:bodyPr rtlCol="0">
            <a:noAutofit/>
          </a:bodyPr>
          <a:lstStyle/>
          <a:p>
            <a:pPr>
              <a:defRPr/>
            </a:pPr>
            <a:r>
              <a:rPr lang="en-US" dirty="0">
                <a:solidFill>
                  <a:schemeClr val="tx2">
                    <a:lumMod val="60000"/>
                    <a:lumOff val="40000"/>
                  </a:schemeClr>
                </a:solidFill>
                <a:cs typeface="Lucida Sans Unicode" pitchFamily="34" charset="0"/>
              </a:rPr>
              <a:t>The MoDeRn </a:t>
            </a:r>
            <a:r>
              <a:rPr lang="en-US" dirty="0" smtClean="0">
                <a:solidFill>
                  <a:schemeClr val="tx2">
                    <a:lumMod val="60000"/>
                    <a:lumOff val="40000"/>
                  </a:schemeClr>
                </a:solidFill>
                <a:cs typeface="Lucida Sans Unicode" pitchFamily="34" charset="0"/>
              </a:rPr>
              <a:t>Project </a:t>
            </a:r>
            <a:r>
              <a:rPr lang="en-US" sz="2400" b="0" i="1" dirty="0" smtClean="0">
                <a:solidFill>
                  <a:schemeClr val="tx2">
                    <a:lumMod val="60000"/>
                    <a:lumOff val="40000"/>
                  </a:schemeClr>
                </a:solidFill>
                <a:cs typeface="Lucida Sans Unicode" pitchFamily="34" charset="0"/>
              </a:rPr>
              <a:t>in a nutshell</a:t>
            </a:r>
            <a:endParaRPr lang="en-US" sz="1600" b="0" i="1" dirty="0">
              <a:solidFill>
                <a:schemeClr val="tx2">
                  <a:lumMod val="60000"/>
                  <a:lumOff val="40000"/>
                </a:schemeClr>
              </a:solidFill>
              <a:cs typeface="Lucida Sans Unicode" pitchFamily="34" charset="0"/>
            </a:endParaRPr>
          </a:p>
        </p:txBody>
      </p:sp>
      <p:sp>
        <p:nvSpPr>
          <p:cNvPr id="9" name="Forme libre 8"/>
          <p:cNvSpPr/>
          <p:nvPr/>
        </p:nvSpPr>
        <p:spPr>
          <a:xfrm>
            <a:off x="251520" y="1248368"/>
            <a:ext cx="8266508" cy="740472"/>
          </a:xfrm>
          <a:custGeom>
            <a:avLst/>
            <a:gdLst>
              <a:gd name="connsiteX0" fmla="*/ 0 w 8266508"/>
              <a:gd name="connsiteY0" fmla="*/ 0 h 740472"/>
              <a:gd name="connsiteX1" fmla="*/ 8266508 w 8266508"/>
              <a:gd name="connsiteY1" fmla="*/ 0 h 740472"/>
              <a:gd name="connsiteX2" fmla="*/ 8266508 w 8266508"/>
              <a:gd name="connsiteY2" fmla="*/ 740472 h 740472"/>
              <a:gd name="connsiteX3" fmla="*/ 0 w 8266508"/>
              <a:gd name="connsiteY3" fmla="*/ 740472 h 740472"/>
              <a:gd name="connsiteX4" fmla="*/ 0 w 8266508"/>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6508" h="740472">
                <a:moveTo>
                  <a:pt x="0" y="0"/>
                </a:moveTo>
                <a:lnTo>
                  <a:pt x="8266508" y="0"/>
                </a:lnTo>
                <a:lnTo>
                  <a:pt x="8266508"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latin typeface="Tahoma" pitchFamily="34" charset="0"/>
                <a:cs typeface="Tahoma" pitchFamily="34" charset="0"/>
              </a:rPr>
              <a:t>MoDeRn is a collaborative project co-funded by the European Commission under the 7th Framework </a:t>
            </a:r>
            <a:r>
              <a:rPr lang="en-US" sz="1600" b="1" kern="1200" dirty="0" err="1" smtClean="0">
                <a:solidFill>
                  <a:schemeClr val="tx2"/>
                </a:solidFill>
                <a:latin typeface="Tahoma" pitchFamily="34" charset="0"/>
                <a:cs typeface="Tahoma" pitchFamily="34" charset="0"/>
              </a:rPr>
              <a:t>Programme</a:t>
            </a:r>
            <a:endParaRPr lang="fr-FR" sz="1600" kern="1200" dirty="0">
              <a:solidFill>
                <a:schemeClr val="tx2"/>
              </a:solidFill>
              <a:latin typeface="Tahoma" pitchFamily="34" charset="0"/>
              <a:cs typeface="Tahoma" pitchFamily="34" charset="0"/>
            </a:endParaRPr>
          </a:p>
        </p:txBody>
      </p:sp>
      <p:sp>
        <p:nvSpPr>
          <p:cNvPr id="10" name="Connecteur droit 9"/>
          <p:cNvSpPr/>
          <p:nvPr/>
        </p:nvSpPr>
        <p:spPr>
          <a:xfrm>
            <a:off x="251520" y="1988840"/>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e 28"/>
          <p:cNvGrpSpPr/>
          <p:nvPr/>
        </p:nvGrpSpPr>
        <p:grpSpPr>
          <a:xfrm>
            <a:off x="251520" y="1988840"/>
            <a:ext cx="8208913" cy="740472"/>
            <a:chOff x="251520" y="1721833"/>
            <a:chExt cx="8208913" cy="740472"/>
          </a:xfrm>
        </p:grpSpPr>
        <p:sp>
          <p:nvSpPr>
            <p:cNvPr id="11" name="Forme libre 10"/>
            <p:cNvSpPr/>
            <p:nvPr/>
          </p:nvSpPr>
          <p:spPr>
            <a:xfrm>
              <a:off x="251520" y="1721833"/>
              <a:ext cx="2807840" cy="740472"/>
            </a:xfrm>
            <a:custGeom>
              <a:avLst/>
              <a:gdLst>
                <a:gd name="connsiteX0" fmla="*/ 0 w 2807840"/>
                <a:gd name="connsiteY0" fmla="*/ 0 h 740472"/>
                <a:gd name="connsiteX1" fmla="*/ 2807840 w 2807840"/>
                <a:gd name="connsiteY1" fmla="*/ 0 h 740472"/>
                <a:gd name="connsiteX2" fmla="*/ 2807840 w 2807840"/>
                <a:gd name="connsiteY2" fmla="*/ 740472 h 740472"/>
                <a:gd name="connsiteX3" fmla="*/ 0 w 2807840"/>
                <a:gd name="connsiteY3" fmla="*/ 740472 h 740472"/>
                <a:gd name="connsiteX4" fmla="*/ 0 w 2807840"/>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840" h="740472">
                  <a:moveTo>
                    <a:pt x="0" y="0"/>
                  </a:moveTo>
                  <a:lnTo>
                    <a:pt x="2807840" y="0"/>
                  </a:lnTo>
                  <a:lnTo>
                    <a:pt x="2807840"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latin typeface="Tahoma" pitchFamily="34" charset="0"/>
                  <a:cs typeface="Tahoma" pitchFamily="34" charset="0"/>
                </a:rPr>
                <a:t>EURATOM </a:t>
              </a:r>
              <a:r>
                <a:rPr lang="en-US" sz="1600" b="1" kern="1200" dirty="0" err="1" smtClean="0">
                  <a:solidFill>
                    <a:schemeClr val="tx2"/>
                  </a:solidFill>
                  <a:latin typeface="Tahoma" pitchFamily="34" charset="0"/>
                  <a:cs typeface="Tahoma" pitchFamily="34" charset="0"/>
                </a:rPr>
                <a:t>Programme</a:t>
              </a:r>
              <a:endParaRPr lang="en-US" sz="1600" b="1" kern="1200" dirty="0" smtClean="0">
                <a:solidFill>
                  <a:schemeClr val="tx2"/>
                </a:solidFill>
                <a:latin typeface="Tahoma" pitchFamily="34" charset="0"/>
                <a:cs typeface="Tahoma" pitchFamily="34" charset="0"/>
              </a:endParaRPr>
            </a:p>
          </p:txBody>
        </p:sp>
        <p:sp>
          <p:nvSpPr>
            <p:cNvPr id="12" name="Forme libre 11"/>
            <p:cNvSpPr/>
            <p:nvPr/>
          </p:nvSpPr>
          <p:spPr>
            <a:xfrm>
              <a:off x="3086439" y="1772815"/>
              <a:ext cx="5373994" cy="672499"/>
            </a:xfrm>
            <a:custGeom>
              <a:avLst/>
              <a:gdLst>
                <a:gd name="connsiteX0" fmla="*/ 0 w 5518009"/>
                <a:gd name="connsiteY0" fmla="*/ 0 h 672499"/>
                <a:gd name="connsiteX1" fmla="*/ 5518009 w 5518009"/>
                <a:gd name="connsiteY1" fmla="*/ 0 h 672499"/>
                <a:gd name="connsiteX2" fmla="*/ 5518009 w 5518009"/>
                <a:gd name="connsiteY2" fmla="*/ 672499 h 672499"/>
                <a:gd name="connsiteX3" fmla="*/ 0 w 5518009"/>
                <a:gd name="connsiteY3" fmla="*/ 672499 h 672499"/>
                <a:gd name="connsiteX4" fmla="*/ 0 w 5518009"/>
                <a:gd name="connsiteY4" fmla="*/ 0 h 67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009" h="672499">
                  <a:moveTo>
                    <a:pt x="0" y="0"/>
                  </a:moveTo>
                  <a:lnTo>
                    <a:pt x="5518009" y="0"/>
                  </a:lnTo>
                  <a:lnTo>
                    <a:pt x="5518009" y="672499"/>
                  </a:lnTo>
                  <a:lnTo>
                    <a:pt x="0" y="67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2"/>
                  </a:solidFill>
                  <a:latin typeface="Tahoma" pitchFamily="34" charset="0"/>
                  <a:cs typeface="Tahoma" pitchFamily="34" charset="0"/>
                </a:rPr>
                <a:t>Call for propositions FP7-Fission-2008 « </a:t>
              </a:r>
              <a:r>
                <a:rPr lang="en-US" sz="1200" b="1" kern="1200" dirty="0" smtClean="0">
                  <a:solidFill>
                    <a:schemeClr val="tx2"/>
                  </a:solidFill>
                  <a:latin typeface="Tahoma" pitchFamily="34" charset="0"/>
                  <a:cs typeface="Tahoma" pitchFamily="34" charset="0"/>
                </a:rPr>
                <a:t>Nuclear Fission and radiation protection</a:t>
              </a:r>
              <a:r>
                <a:rPr lang="en-US" sz="1200" kern="1200" dirty="0" smtClean="0">
                  <a:solidFill>
                    <a:schemeClr val="tx2"/>
                  </a:solidFill>
                  <a:latin typeface="Tahoma" pitchFamily="34" charset="0"/>
                  <a:cs typeface="Tahoma" pitchFamily="34" charset="0"/>
                </a:rPr>
                <a:t> » </a:t>
              </a:r>
            </a:p>
            <a:p>
              <a:pPr lvl="0" algn="l" defTabSz="533400">
                <a:lnSpc>
                  <a:spcPct val="90000"/>
                </a:lnSpc>
                <a:spcBef>
                  <a:spcPct val="0"/>
                </a:spcBef>
                <a:spcAft>
                  <a:spcPct val="35000"/>
                </a:spcAft>
              </a:pPr>
              <a:r>
                <a:rPr lang="en-US" sz="1200" kern="1200" dirty="0" smtClean="0">
                  <a:solidFill>
                    <a:schemeClr val="tx2"/>
                  </a:solidFill>
                  <a:latin typeface="Tahoma" pitchFamily="34" charset="0"/>
                  <a:cs typeface="Tahoma" pitchFamily="34" charset="0"/>
                </a:rPr>
                <a:t>Topic « </a:t>
              </a:r>
              <a:r>
                <a:rPr lang="en-US" sz="1200" b="1" kern="1200" dirty="0" smtClean="0">
                  <a:solidFill>
                    <a:schemeClr val="tx2"/>
                  </a:solidFill>
                  <a:latin typeface="Tahoma" pitchFamily="34" charset="0"/>
                  <a:cs typeface="Tahoma" pitchFamily="34" charset="0"/>
                </a:rPr>
                <a:t>Strategies and technologies for repository monitoring</a:t>
              </a:r>
              <a:r>
                <a:rPr lang="en-US" sz="1200" kern="1200" dirty="0" smtClean="0">
                  <a:solidFill>
                    <a:schemeClr val="tx2"/>
                  </a:solidFill>
                  <a:latin typeface="Tahoma" pitchFamily="34" charset="0"/>
                  <a:cs typeface="Tahoma" pitchFamily="34" charset="0"/>
                </a:rPr>
                <a:t> »</a:t>
              </a:r>
            </a:p>
          </p:txBody>
        </p:sp>
      </p:grpSp>
      <p:sp>
        <p:nvSpPr>
          <p:cNvPr id="14" name="Connecteur droit 13"/>
          <p:cNvSpPr/>
          <p:nvPr/>
        </p:nvSpPr>
        <p:spPr>
          <a:xfrm>
            <a:off x="251520" y="2729313"/>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e libre 14"/>
          <p:cNvSpPr/>
          <p:nvPr/>
        </p:nvSpPr>
        <p:spPr>
          <a:xfrm>
            <a:off x="251520" y="2729313"/>
            <a:ext cx="8208913" cy="740472"/>
          </a:xfrm>
          <a:custGeom>
            <a:avLst/>
            <a:gdLst>
              <a:gd name="connsiteX0" fmla="*/ 0 w 8352928"/>
              <a:gd name="connsiteY0" fmla="*/ 0 h 740472"/>
              <a:gd name="connsiteX1" fmla="*/ 8352928 w 8352928"/>
              <a:gd name="connsiteY1" fmla="*/ 0 h 740472"/>
              <a:gd name="connsiteX2" fmla="*/ 8352928 w 8352928"/>
              <a:gd name="connsiteY2" fmla="*/ 740472 h 740472"/>
              <a:gd name="connsiteX3" fmla="*/ 0 w 8352928"/>
              <a:gd name="connsiteY3" fmla="*/ 740472 h 740472"/>
              <a:gd name="connsiteX4" fmla="*/ 0 w 8352928"/>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928" h="740472">
                <a:moveTo>
                  <a:pt x="0" y="0"/>
                </a:moveTo>
                <a:lnTo>
                  <a:pt x="8352928" y="0"/>
                </a:lnTo>
                <a:lnTo>
                  <a:pt x="8352928"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latin typeface="Tahoma" pitchFamily="34" charset="0"/>
                <a:cs typeface="Tahoma" pitchFamily="34" charset="0"/>
              </a:rPr>
              <a:t>Duration</a:t>
            </a:r>
            <a:r>
              <a:rPr lang="en-US" sz="1600" kern="1200" dirty="0" smtClean="0">
                <a:solidFill>
                  <a:schemeClr val="tx2"/>
                </a:solidFill>
                <a:latin typeface="Tahoma" pitchFamily="34" charset="0"/>
                <a:cs typeface="Tahoma" pitchFamily="34" charset="0"/>
              </a:rPr>
              <a:t>: 			1st of May 2009 – 31 October 2013 (4 1/2 years)</a:t>
            </a:r>
          </a:p>
        </p:txBody>
      </p:sp>
      <p:sp>
        <p:nvSpPr>
          <p:cNvPr id="16" name="Connecteur droit 15"/>
          <p:cNvSpPr/>
          <p:nvPr/>
        </p:nvSpPr>
        <p:spPr>
          <a:xfrm>
            <a:off x="251520" y="3191951"/>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e libre 16"/>
          <p:cNvSpPr/>
          <p:nvPr/>
        </p:nvSpPr>
        <p:spPr>
          <a:xfrm>
            <a:off x="251520" y="3191951"/>
            <a:ext cx="8352928" cy="1018307"/>
          </a:xfrm>
          <a:custGeom>
            <a:avLst/>
            <a:gdLst>
              <a:gd name="connsiteX0" fmla="*/ 0 w 8352928"/>
              <a:gd name="connsiteY0" fmla="*/ 0 h 740472"/>
              <a:gd name="connsiteX1" fmla="*/ 8352928 w 8352928"/>
              <a:gd name="connsiteY1" fmla="*/ 0 h 740472"/>
              <a:gd name="connsiteX2" fmla="*/ 8352928 w 8352928"/>
              <a:gd name="connsiteY2" fmla="*/ 740472 h 740472"/>
              <a:gd name="connsiteX3" fmla="*/ 0 w 8352928"/>
              <a:gd name="connsiteY3" fmla="*/ 740472 h 740472"/>
              <a:gd name="connsiteX4" fmla="*/ 0 w 8352928"/>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928" h="740472">
                <a:moveTo>
                  <a:pt x="0" y="0"/>
                </a:moveTo>
                <a:lnTo>
                  <a:pt x="8352928" y="0"/>
                </a:lnTo>
                <a:lnTo>
                  <a:pt x="8352928"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kern="1200" dirty="0" smtClean="0">
                <a:solidFill>
                  <a:schemeClr val="accent6">
                    <a:lumMod val="75000"/>
                  </a:schemeClr>
                </a:solidFill>
                <a:latin typeface="Tahoma" pitchFamily="34" charset="0"/>
                <a:cs typeface="Tahoma" pitchFamily="34" charset="0"/>
              </a:rPr>
              <a:t>It aims at providing a </a:t>
            </a:r>
            <a:r>
              <a:rPr lang="en-US" b="1" kern="1200" dirty="0" smtClean="0">
                <a:solidFill>
                  <a:schemeClr val="accent6">
                    <a:lumMod val="75000"/>
                  </a:schemeClr>
                </a:solidFill>
                <a:latin typeface="Tahoma" pitchFamily="34" charset="0"/>
                <a:cs typeface="Tahoma" pitchFamily="34" charset="0"/>
              </a:rPr>
              <a:t>framework for the development and possible implementation of monitoring activities </a:t>
            </a:r>
            <a:r>
              <a:rPr lang="en-US" kern="1200" dirty="0" smtClean="0">
                <a:solidFill>
                  <a:schemeClr val="accent6">
                    <a:lumMod val="75000"/>
                  </a:schemeClr>
                </a:solidFill>
                <a:latin typeface="Tahoma" pitchFamily="34" charset="0"/>
                <a:cs typeface="Tahoma" pitchFamily="34" charset="0"/>
              </a:rPr>
              <a:t>and associated </a:t>
            </a:r>
            <a:r>
              <a:rPr lang="en-US" b="1" kern="1200" dirty="0" smtClean="0">
                <a:solidFill>
                  <a:schemeClr val="accent6">
                    <a:lumMod val="75000"/>
                  </a:schemeClr>
                </a:solidFill>
                <a:latin typeface="Tahoma" pitchFamily="34" charset="0"/>
                <a:cs typeface="Tahoma" pitchFamily="34" charset="0"/>
              </a:rPr>
              <a:t>stakeholder engagement</a:t>
            </a:r>
            <a:r>
              <a:rPr lang="en-US" kern="1200" dirty="0" smtClean="0">
                <a:solidFill>
                  <a:schemeClr val="accent6">
                    <a:lumMod val="75000"/>
                  </a:schemeClr>
                </a:solidFill>
                <a:latin typeface="Tahoma" pitchFamily="34" charset="0"/>
                <a:cs typeface="Tahoma" pitchFamily="34" charset="0"/>
              </a:rPr>
              <a:t> during relevant phases of the radioactive waste disposal process. </a:t>
            </a:r>
          </a:p>
        </p:txBody>
      </p:sp>
      <p:sp>
        <p:nvSpPr>
          <p:cNvPr id="18" name="Connecteur droit 17"/>
          <p:cNvSpPr/>
          <p:nvPr/>
        </p:nvSpPr>
        <p:spPr>
          <a:xfrm>
            <a:off x="251520" y="4210259"/>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0" name="Groupe 29"/>
          <p:cNvGrpSpPr/>
          <p:nvPr/>
        </p:nvGrpSpPr>
        <p:grpSpPr>
          <a:xfrm>
            <a:off x="251521" y="4200064"/>
            <a:ext cx="8136904" cy="750667"/>
            <a:chOff x="251520" y="3933057"/>
            <a:chExt cx="8352927" cy="750667"/>
          </a:xfrm>
        </p:grpSpPr>
        <p:sp>
          <p:nvSpPr>
            <p:cNvPr id="19" name="Forme libre 18"/>
            <p:cNvSpPr/>
            <p:nvPr/>
          </p:nvSpPr>
          <p:spPr>
            <a:xfrm>
              <a:off x="251520" y="3943252"/>
              <a:ext cx="3834536" cy="740472"/>
            </a:xfrm>
            <a:custGeom>
              <a:avLst/>
              <a:gdLst>
                <a:gd name="connsiteX0" fmla="*/ 0 w 3834536"/>
                <a:gd name="connsiteY0" fmla="*/ 0 h 740472"/>
                <a:gd name="connsiteX1" fmla="*/ 3834536 w 3834536"/>
                <a:gd name="connsiteY1" fmla="*/ 0 h 740472"/>
                <a:gd name="connsiteX2" fmla="*/ 3834536 w 3834536"/>
                <a:gd name="connsiteY2" fmla="*/ 740472 h 740472"/>
                <a:gd name="connsiteX3" fmla="*/ 0 w 3834536"/>
                <a:gd name="connsiteY3" fmla="*/ 740472 h 740472"/>
                <a:gd name="connsiteX4" fmla="*/ 0 w 3834536"/>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536" h="740472">
                  <a:moveTo>
                    <a:pt x="0" y="0"/>
                  </a:moveTo>
                  <a:lnTo>
                    <a:pt x="3834536" y="0"/>
                  </a:lnTo>
                  <a:lnTo>
                    <a:pt x="3834536"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2"/>
                  </a:solidFill>
                  <a:latin typeface="Tahoma" pitchFamily="34" charset="0"/>
                  <a:cs typeface="Tahoma" pitchFamily="34" charset="0"/>
                </a:rPr>
                <a:t>18 partners from 12 countries</a:t>
              </a:r>
            </a:p>
          </p:txBody>
        </p:sp>
        <p:sp>
          <p:nvSpPr>
            <p:cNvPr id="20" name="Forme libre 19"/>
            <p:cNvSpPr/>
            <p:nvPr/>
          </p:nvSpPr>
          <p:spPr>
            <a:xfrm>
              <a:off x="3203848" y="3933057"/>
              <a:ext cx="5400599" cy="672499"/>
            </a:xfrm>
            <a:custGeom>
              <a:avLst/>
              <a:gdLst>
                <a:gd name="connsiteX0" fmla="*/ 0 w 4431130"/>
                <a:gd name="connsiteY0" fmla="*/ 0 h 672499"/>
                <a:gd name="connsiteX1" fmla="*/ 4431130 w 4431130"/>
                <a:gd name="connsiteY1" fmla="*/ 0 h 672499"/>
                <a:gd name="connsiteX2" fmla="*/ 4431130 w 4431130"/>
                <a:gd name="connsiteY2" fmla="*/ 672499 h 672499"/>
                <a:gd name="connsiteX3" fmla="*/ 0 w 4431130"/>
                <a:gd name="connsiteY3" fmla="*/ 672499 h 672499"/>
                <a:gd name="connsiteX4" fmla="*/ 0 w 4431130"/>
                <a:gd name="connsiteY4" fmla="*/ 0 h 67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130" h="672499">
                  <a:moveTo>
                    <a:pt x="0" y="0"/>
                  </a:moveTo>
                  <a:lnTo>
                    <a:pt x="4431130" y="0"/>
                  </a:lnTo>
                  <a:lnTo>
                    <a:pt x="4431130" y="672499"/>
                  </a:lnTo>
                  <a:lnTo>
                    <a:pt x="0" y="67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600" kern="1200" dirty="0" smtClean="0">
                  <a:solidFill>
                    <a:schemeClr val="tx2"/>
                  </a:solidFill>
                  <a:latin typeface="Tahoma" pitchFamily="34" charset="0"/>
                  <a:cs typeface="Tahoma" pitchFamily="34" charset="0"/>
                </a:rPr>
                <a:t>Coordinator : </a:t>
              </a:r>
              <a:r>
                <a:rPr lang="en-US" sz="1600" kern="1200" dirty="0" err="1" smtClean="0">
                  <a:solidFill>
                    <a:schemeClr val="tx2"/>
                  </a:solidFill>
                  <a:latin typeface="Tahoma" pitchFamily="34" charset="0"/>
                  <a:cs typeface="Tahoma" pitchFamily="34" charset="0"/>
                </a:rPr>
                <a:t>Andra</a:t>
              </a:r>
              <a:endParaRPr lang="en-US" sz="1600" kern="1200" dirty="0" smtClean="0">
                <a:solidFill>
                  <a:schemeClr val="tx2"/>
                </a:solidFill>
                <a:latin typeface="Tahoma" pitchFamily="34" charset="0"/>
                <a:cs typeface="Tahoma" pitchFamily="34" charset="0"/>
              </a:endParaRPr>
            </a:p>
          </p:txBody>
        </p:sp>
      </p:grpSp>
      <p:sp>
        <p:nvSpPr>
          <p:cNvPr id="22" name="Connecteur droit 21"/>
          <p:cNvSpPr/>
          <p:nvPr/>
        </p:nvSpPr>
        <p:spPr>
          <a:xfrm>
            <a:off x="251520" y="4950732"/>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e 30"/>
          <p:cNvGrpSpPr/>
          <p:nvPr/>
        </p:nvGrpSpPr>
        <p:grpSpPr>
          <a:xfrm>
            <a:off x="251520" y="4916385"/>
            <a:ext cx="8208913" cy="774819"/>
            <a:chOff x="251520" y="4649378"/>
            <a:chExt cx="8352927" cy="774819"/>
          </a:xfrm>
        </p:grpSpPr>
        <p:sp>
          <p:nvSpPr>
            <p:cNvPr id="23" name="Forme libre 22"/>
            <p:cNvSpPr/>
            <p:nvPr/>
          </p:nvSpPr>
          <p:spPr>
            <a:xfrm>
              <a:off x="251520" y="4683725"/>
              <a:ext cx="2427145" cy="740472"/>
            </a:xfrm>
            <a:custGeom>
              <a:avLst/>
              <a:gdLst>
                <a:gd name="connsiteX0" fmla="*/ 0 w 2427145"/>
                <a:gd name="connsiteY0" fmla="*/ 0 h 740472"/>
                <a:gd name="connsiteX1" fmla="*/ 2427145 w 2427145"/>
                <a:gd name="connsiteY1" fmla="*/ 0 h 740472"/>
                <a:gd name="connsiteX2" fmla="*/ 2427145 w 2427145"/>
                <a:gd name="connsiteY2" fmla="*/ 740472 h 740472"/>
                <a:gd name="connsiteX3" fmla="*/ 0 w 2427145"/>
                <a:gd name="connsiteY3" fmla="*/ 740472 h 740472"/>
                <a:gd name="connsiteX4" fmla="*/ 0 w 2427145"/>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145" h="740472">
                  <a:moveTo>
                    <a:pt x="0" y="0"/>
                  </a:moveTo>
                  <a:lnTo>
                    <a:pt x="2427145" y="0"/>
                  </a:lnTo>
                  <a:lnTo>
                    <a:pt x="2427145"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2"/>
                  </a:solidFill>
                  <a:latin typeface="Tahoma" pitchFamily="34" charset="0"/>
                  <a:cs typeface="Tahoma" pitchFamily="34" charset="0"/>
                </a:rPr>
                <a:t>Budget : </a:t>
              </a:r>
              <a:r>
                <a:rPr lang="en-US" sz="1600" kern="1200" dirty="0" smtClean="0">
                  <a:solidFill>
                    <a:schemeClr val="tx2"/>
                  </a:solidFill>
                  <a:latin typeface="Tahoma" pitchFamily="34" charset="0"/>
                  <a:cs typeface="Tahoma" pitchFamily="34" charset="0"/>
                </a:rPr>
                <a:t>5 million €</a:t>
              </a:r>
            </a:p>
          </p:txBody>
        </p:sp>
        <p:sp>
          <p:nvSpPr>
            <p:cNvPr id="24" name="Forme libre 23"/>
            <p:cNvSpPr/>
            <p:nvPr/>
          </p:nvSpPr>
          <p:spPr>
            <a:xfrm>
              <a:off x="3203848" y="4649378"/>
              <a:ext cx="5400599" cy="748266"/>
            </a:xfrm>
            <a:custGeom>
              <a:avLst/>
              <a:gdLst>
                <a:gd name="connsiteX0" fmla="*/ 0 w 5852641"/>
                <a:gd name="connsiteY0" fmla="*/ 0 h 672499"/>
                <a:gd name="connsiteX1" fmla="*/ 5852641 w 5852641"/>
                <a:gd name="connsiteY1" fmla="*/ 0 h 672499"/>
                <a:gd name="connsiteX2" fmla="*/ 5852641 w 5852641"/>
                <a:gd name="connsiteY2" fmla="*/ 672499 h 672499"/>
                <a:gd name="connsiteX3" fmla="*/ 0 w 5852641"/>
                <a:gd name="connsiteY3" fmla="*/ 672499 h 672499"/>
                <a:gd name="connsiteX4" fmla="*/ 0 w 5852641"/>
                <a:gd name="connsiteY4" fmla="*/ 0 h 67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641" h="672499">
                  <a:moveTo>
                    <a:pt x="0" y="0"/>
                  </a:moveTo>
                  <a:lnTo>
                    <a:pt x="5852641" y="0"/>
                  </a:lnTo>
                  <a:lnTo>
                    <a:pt x="5852641" y="672499"/>
                  </a:lnTo>
                  <a:lnTo>
                    <a:pt x="0" y="67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2"/>
                  </a:solidFill>
                  <a:latin typeface="Tahoma" pitchFamily="34" charset="0"/>
                  <a:cs typeface="Tahoma" pitchFamily="34" charset="0"/>
                </a:rPr>
                <a:t>EU contribution : 2.8 million €</a:t>
              </a:r>
            </a:p>
          </p:txBody>
        </p:sp>
      </p:grpSp>
      <p:sp>
        <p:nvSpPr>
          <p:cNvPr id="26" name="Connecteur droit 25"/>
          <p:cNvSpPr/>
          <p:nvPr/>
        </p:nvSpPr>
        <p:spPr>
          <a:xfrm>
            <a:off x="251520" y="5691205"/>
            <a:ext cx="835292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orme libre 26"/>
          <p:cNvSpPr/>
          <p:nvPr/>
        </p:nvSpPr>
        <p:spPr>
          <a:xfrm>
            <a:off x="251520" y="5691205"/>
            <a:ext cx="8352928" cy="740472"/>
          </a:xfrm>
          <a:custGeom>
            <a:avLst/>
            <a:gdLst>
              <a:gd name="connsiteX0" fmla="*/ 0 w 8352928"/>
              <a:gd name="connsiteY0" fmla="*/ 0 h 740472"/>
              <a:gd name="connsiteX1" fmla="*/ 8352928 w 8352928"/>
              <a:gd name="connsiteY1" fmla="*/ 0 h 740472"/>
              <a:gd name="connsiteX2" fmla="*/ 8352928 w 8352928"/>
              <a:gd name="connsiteY2" fmla="*/ 740472 h 740472"/>
              <a:gd name="connsiteX3" fmla="*/ 0 w 8352928"/>
              <a:gd name="connsiteY3" fmla="*/ 740472 h 740472"/>
              <a:gd name="connsiteX4" fmla="*/ 0 w 8352928"/>
              <a:gd name="connsiteY4" fmla="*/ 0 h 74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928" h="740472">
                <a:moveTo>
                  <a:pt x="0" y="0"/>
                </a:moveTo>
                <a:lnTo>
                  <a:pt x="8352928" y="0"/>
                </a:lnTo>
                <a:lnTo>
                  <a:pt x="8352928" y="740472"/>
                </a:lnTo>
                <a:lnTo>
                  <a:pt x="0" y="740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Tahoma" pitchFamily="34" charset="0"/>
                <a:cs typeface="Tahoma" pitchFamily="34" charset="0"/>
              </a:rPr>
              <a:t>Published project documents are available on: </a:t>
            </a:r>
          </a:p>
          <a:p>
            <a:pPr lvl="0" algn="ctr" defTabSz="800100">
              <a:lnSpc>
                <a:spcPct val="90000"/>
              </a:lnSpc>
              <a:spcBef>
                <a:spcPct val="0"/>
              </a:spcBef>
              <a:spcAft>
                <a:spcPct val="35000"/>
              </a:spcAft>
            </a:pPr>
            <a:r>
              <a:rPr lang="en-US" sz="1800" b="1" kern="1200" dirty="0" smtClean="0">
                <a:solidFill>
                  <a:schemeClr val="accent6">
                    <a:lumMod val="75000"/>
                  </a:schemeClr>
                </a:solidFill>
                <a:latin typeface="Tahoma" pitchFamily="34" charset="0"/>
                <a:cs typeface="Tahoma" pitchFamily="34" charset="0"/>
              </a:rPr>
              <a:t>www.modern-fp7.eu</a:t>
            </a:r>
            <a:endParaRPr lang="en-US" sz="1800" kern="1200" dirty="0">
              <a:solidFill>
                <a:schemeClr val="accent6">
                  <a:lumMod val="75000"/>
                </a:schemeClr>
              </a:solidFill>
              <a:latin typeface="Tahoma" pitchFamily="34" charset="0"/>
              <a:cs typeface="Tahoma" pitchFamily="34" charset="0"/>
            </a:endParaRPr>
          </a:p>
        </p:txBody>
      </p:sp>
    </p:spTree>
    <p:extLst>
      <p:ext uri="{BB962C8B-B14F-4D97-AF65-F5344CB8AC3E}">
        <p14:creationId xmlns:p14="http://schemas.microsoft.com/office/powerpoint/2010/main" val="7371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grpId="0" nodeType="afterEffect">
                                  <p:stCondLst>
                                    <p:cond delay="2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nodeType="afterEffect">
                                  <p:stCondLst>
                                    <p:cond delay="2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nodeType="afterEffect">
                                  <p:stCondLst>
                                    <p:cond delay="2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nodeType="afterEffect">
                                  <p:stCondLst>
                                    <p:cond delay="2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20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2200"/>
                            </p:stCondLst>
                            <p:childTnLst>
                              <p:par>
                                <p:cTn id="38" presetID="1" presetClass="entr" presetSubtype="0" fill="hold" nodeType="afterEffect">
                                  <p:stCondLst>
                                    <p:cond delay="2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2400"/>
                            </p:stCondLst>
                            <p:childTnLst>
                              <p:par>
                                <p:cTn id="41" presetID="1" presetClass="entr" presetSubtype="0" fill="hold" grpId="0" nodeType="afterEffect">
                                  <p:stCondLst>
                                    <p:cond delay="20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lum bright="10000"/>
            <a:grayscl/>
            <a:extLst>
              <a:ext uri="{28A0092B-C50C-407E-A947-70E740481C1C}">
                <a14:useLocalDpi xmlns:a14="http://schemas.microsoft.com/office/drawing/2010/main" val="0"/>
              </a:ext>
            </a:extLst>
          </a:blip>
          <a:srcRect/>
          <a:stretch>
            <a:fillRect/>
          </a:stretch>
        </p:blipFill>
        <p:spPr bwMode="auto">
          <a:xfrm>
            <a:off x="899592" y="1806094"/>
            <a:ext cx="6841896" cy="392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re 1"/>
          <p:cNvSpPr>
            <a:spLocks noGrp="1"/>
          </p:cNvSpPr>
          <p:nvPr>
            <p:ph type="title"/>
          </p:nvPr>
        </p:nvSpPr>
        <p:spPr>
          <a:xfrm>
            <a:off x="2267458" y="260648"/>
            <a:ext cx="4537075" cy="488950"/>
          </a:xfrm>
        </p:spPr>
        <p:txBody>
          <a:bodyPr>
            <a:normAutofit fontScale="90000"/>
          </a:bodyPr>
          <a:lstStyle/>
          <a:p>
            <a:pPr eaLnBrk="1" hangingPunct="1">
              <a:defRPr/>
            </a:pPr>
            <a:r>
              <a:rPr lang="fr-FR" dirty="0" smtClean="0">
                <a:solidFill>
                  <a:schemeClr val="tx2">
                    <a:lumMod val="60000"/>
                    <a:lumOff val="40000"/>
                  </a:schemeClr>
                </a:solidFill>
                <a:cs typeface="Lucida Sans Unicode" pitchFamily="34" charset="0"/>
              </a:rPr>
              <a:t>Project </a:t>
            </a:r>
            <a:r>
              <a:rPr lang="fr-FR" dirty="0" err="1" smtClean="0">
                <a:solidFill>
                  <a:schemeClr val="tx2">
                    <a:lumMod val="60000"/>
                    <a:lumOff val="40000"/>
                  </a:schemeClr>
                </a:solidFill>
                <a:cs typeface="Lucida Sans Unicode" pitchFamily="34" charset="0"/>
              </a:rPr>
              <a:t>Partners</a:t>
            </a:r>
            <a:endParaRPr lang="fr-FR" dirty="0" smtClean="0">
              <a:solidFill>
                <a:schemeClr val="tx2">
                  <a:lumMod val="60000"/>
                  <a:lumOff val="40000"/>
                </a:schemeClr>
              </a:solidFill>
            </a:endParaRPr>
          </a:p>
        </p:txBody>
      </p:sp>
      <p:sp>
        <p:nvSpPr>
          <p:cNvPr id="7" name="Espace réservé du numéro de diapositive 6"/>
          <p:cNvSpPr>
            <a:spLocks noGrp="1"/>
          </p:cNvSpPr>
          <p:nvPr>
            <p:ph type="sldNum" sz="quarter" idx="4294967295"/>
          </p:nvPr>
        </p:nvSpPr>
        <p:spPr>
          <a:xfrm>
            <a:off x="6084168" y="6354435"/>
            <a:ext cx="2133600" cy="365125"/>
          </a:xfrm>
          <a:prstGeom prst="rect">
            <a:avLst/>
          </a:prstGeom>
        </p:spPr>
        <p:txBody>
          <a:bodyPr/>
          <a:lstStyle/>
          <a:p>
            <a:pPr>
              <a:defRPr/>
            </a:pPr>
            <a:fld id="{F1019A57-AC60-452F-B2A7-C5E55D3188E1}" type="slidenum">
              <a:rPr lang="fr-FR"/>
              <a:pPr>
                <a:defRPr/>
              </a:pPr>
              <a:t>13</a:t>
            </a:fld>
            <a:endParaRPr lang="fr-FR"/>
          </a:p>
        </p:txBody>
      </p:sp>
      <p:sp>
        <p:nvSpPr>
          <p:cNvPr id="6152" name="ZoneTexte 7"/>
          <p:cNvSpPr txBox="1">
            <a:spLocks noChangeArrowheads="1"/>
          </p:cNvSpPr>
          <p:nvPr/>
        </p:nvSpPr>
        <p:spPr bwMode="auto">
          <a:xfrm>
            <a:off x="395536" y="1124744"/>
            <a:ext cx="8280920" cy="52322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EEA742"/>
              </a:buClr>
              <a:buFont typeface="Wingdings" pitchFamily="2" charset="2"/>
              <a:buChar char="§"/>
            </a:pPr>
            <a:r>
              <a:rPr lang="en-US" sz="2800" b="1" dirty="0">
                <a:solidFill>
                  <a:schemeClr val="bg1"/>
                </a:solidFill>
                <a:latin typeface="Calibri" pitchFamily="34" charset="0"/>
              </a:rPr>
              <a:t> 18 partners - 12 countries - 8 national agencies</a:t>
            </a:r>
          </a:p>
        </p:txBody>
      </p:sp>
      <p:graphicFrame>
        <p:nvGraphicFramePr>
          <p:cNvPr id="4" name="Diagramme 3"/>
          <p:cNvGraphicFramePr/>
          <p:nvPr>
            <p:extLst>
              <p:ext uri="{D42A27DB-BD31-4B8C-83A1-F6EECF244321}">
                <p14:modId xmlns:p14="http://schemas.microsoft.com/office/powerpoint/2010/main" val="1995447085"/>
              </p:ext>
            </p:extLst>
          </p:nvPr>
        </p:nvGraphicFramePr>
        <p:xfrm>
          <a:off x="395536" y="1647964"/>
          <a:ext cx="4248472" cy="4190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me 4"/>
          <p:cNvGraphicFramePr/>
          <p:nvPr>
            <p:extLst>
              <p:ext uri="{D42A27DB-BD31-4B8C-83A1-F6EECF244321}">
                <p14:modId xmlns:p14="http://schemas.microsoft.com/office/powerpoint/2010/main" val="2246405173"/>
              </p:ext>
            </p:extLst>
          </p:nvPr>
        </p:nvGraphicFramePr>
        <p:xfrm>
          <a:off x="4716016" y="1412776"/>
          <a:ext cx="3960440" cy="21131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me 5"/>
          <p:cNvGraphicFramePr/>
          <p:nvPr>
            <p:extLst>
              <p:ext uri="{D42A27DB-BD31-4B8C-83A1-F6EECF244321}">
                <p14:modId xmlns:p14="http://schemas.microsoft.com/office/powerpoint/2010/main" val="2412603982"/>
              </p:ext>
            </p:extLst>
          </p:nvPr>
        </p:nvGraphicFramePr>
        <p:xfrm>
          <a:off x="4716016" y="3284984"/>
          <a:ext cx="3960440" cy="209300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63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Graphic spid="4" grpId="0">
        <p:bldAsOne/>
      </p:bldGraphic>
      <p:bldGraphic spid="5"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196752"/>
            <a:ext cx="8002588" cy="4895850"/>
          </a:xfrm>
        </p:spPr>
        <p:txBody>
          <a:bodyPr rtlCol="0">
            <a:normAutofit/>
          </a:bodyPr>
          <a:lstStyle/>
          <a:p>
            <a:pPr algn="just" eaLnBrk="1" fontAlgn="auto" hangingPunct="1">
              <a:spcAft>
                <a:spcPts val="0"/>
              </a:spcAft>
              <a:buFont typeface="Wingdings" pitchFamily="2" charset="2"/>
              <a:buNone/>
              <a:defRPr/>
            </a:pPr>
            <a:endParaRPr lang="en-US" sz="2200" b="1" dirty="0" smtClean="0"/>
          </a:p>
          <a:p>
            <a:pPr algn="just" eaLnBrk="1" fontAlgn="auto" hangingPunct="1">
              <a:spcAft>
                <a:spcPts val="0"/>
              </a:spcAft>
              <a:buFont typeface="Wingdings" pitchFamily="2" charset="2"/>
              <a:buChar char="Ø"/>
              <a:defRPr/>
            </a:pPr>
            <a:endParaRPr lang="en-US" dirty="0" smtClean="0"/>
          </a:p>
          <a:p>
            <a:pPr algn="just" eaLnBrk="1" fontAlgn="auto" hangingPunct="1">
              <a:spcAft>
                <a:spcPts val="0"/>
              </a:spcAft>
              <a:buFont typeface="Wingdings" pitchFamily="2" charset="2"/>
              <a:buChar char="Ø"/>
              <a:defRPr/>
            </a:pPr>
            <a:endParaRPr lang="en-US" dirty="0" smtClean="0"/>
          </a:p>
          <a:p>
            <a:pPr algn="just" eaLnBrk="1" fontAlgn="auto" hangingPunct="1">
              <a:spcAft>
                <a:spcPts val="0"/>
              </a:spcAft>
              <a:buFont typeface="Wingdings" pitchFamily="2" charset="2"/>
              <a:buChar char="Ø"/>
              <a:defRPr/>
            </a:pPr>
            <a:endParaRPr lang="en-US" dirty="0"/>
          </a:p>
          <a:p>
            <a:pPr algn="just" eaLnBrk="1" fontAlgn="auto" hangingPunct="1">
              <a:spcAft>
                <a:spcPts val="0"/>
              </a:spcAft>
              <a:buFont typeface="Wingdings" pitchFamily="2" charset="2"/>
              <a:buNone/>
              <a:defRPr/>
            </a:pPr>
            <a:endParaRPr lang="en-US" dirty="0" smtClean="0"/>
          </a:p>
        </p:txBody>
      </p:sp>
      <p:sp>
        <p:nvSpPr>
          <p:cNvPr id="4" name="Espace réservé du numéro de diapositive 3"/>
          <p:cNvSpPr>
            <a:spLocks noGrp="1"/>
          </p:cNvSpPr>
          <p:nvPr>
            <p:ph type="sldNum" sz="quarter" idx="4294967295"/>
          </p:nvPr>
        </p:nvSpPr>
        <p:spPr>
          <a:xfrm>
            <a:off x="6084168" y="6354435"/>
            <a:ext cx="2133600" cy="365125"/>
          </a:xfrm>
          <a:prstGeom prst="rect">
            <a:avLst/>
          </a:prstGeom>
        </p:spPr>
        <p:txBody>
          <a:bodyPr/>
          <a:lstStyle/>
          <a:p>
            <a:pPr>
              <a:defRPr/>
            </a:pPr>
            <a:fld id="{A18E241E-3550-499D-82A5-CCD721901584}" type="slidenum">
              <a:rPr lang="fr-FR"/>
              <a:pPr>
                <a:defRPr/>
              </a:pPr>
              <a:t>14</a:t>
            </a:fld>
            <a:endParaRPr lang="fr-FR"/>
          </a:p>
        </p:txBody>
      </p:sp>
      <p:sp>
        <p:nvSpPr>
          <p:cNvPr id="6" name="Titre 1"/>
          <p:cNvSpPr>
            <a:spLocks noGrp="1"/>
          </p:cNvSpPr>
          <p:nvPr>
            <p:ph type="title"/>
          </p:nvPr>
        </p:nvSpPr>
        <p:spPr>
          <a:xfrm>
            <a:off x="251520" y="260648"/>
            <a:ext cx="8229600" cy="488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500" dirty="0">
                <a:solidFill>
                  <a:schemeClr val="tx2">
                    <a:lumMod val="60000"/>
                    <a:lumOff val="40000"/>
                  </a:schemeClr>
                </a:solidFill>
              </a:rPr>
              <a:t>MoDeRn Objectives</a:t>
            </a:r>
          </a:p>
        </p:txBody>
      </p:sp>
      <p:sp>
        <p:nvSpPr>
          <p:cNvPr id="8" name="Forme libre 7"/>
          <p:cNvSpPr/>
          <p:nvPr/>
        </p:nvSpPr>
        <p:spPr>
          <a:xfrm>
            <a:off x="395536" y="1019609"/>
            <a:ext cx="8280919" cy="775112"/>
          </a:xfrm>
          <a:custGeom>
            <a:avLst/>
            <a:gdLst>
              <a:gd name="connsiteX0" fmla="*/ 0 w 7524797"/>
              <a:gd name="connsiteY0" fmla="*/ 129188 h 775112"/>
              <a:gd name="connsiteX1" fmla="*/ 129188 w 7524797"/>
              <a:gd name="connsiteY1" fmla="*/ 0 h 775112"/>
              <a:gd name="connsiteX2" fmla="*/ 7395609 w 7524797"/>
              <a:gd name="connsiteY2" fmla="*/ 0 h 775112"/>
              <a:gd name="connsiteX3" fmla="*/ 7524797 w 7524797"/>
              <a:gd name="connsiteY3" fmla="*/ 129188 h 775112"/>
              <a:gd name="connsiteX4" fmla="*/ 7524797 w 7524797"/>
              <a:gd name="connsiteY4" fmla="*/ 645924 h 775112"/>
              <a:gd name="connsiteX5" fmla="*/ 7395609 w 7524797"/>
              <a:gd name="connsiteY5" fmla="*/ 775112 h 775112"/>
              <a:gd name="connsiteX6" fmla="*/ 129188 w 7524797"/>
              <a:gd name="connsiteY6" fmla="*/ 775112 h 775112"/>
              <a:gd name="connsiteX7" fmla="*/ 0 w 7524797"/>
              <a:gd name="connsiteY7" fmla="*/ 645924 h 775112"/>
              <a:gd name="connsiteX8" fmla="*/ 0 w 7524797"/>
              <a:gd name="connsiteY8" fmla="*/ 129188 h 7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797" h="775112">
                <a:moveTo>
                  <a:pt x="0" y="129188"/>
                </a:moveTo>
                <a:cubicBezTo>
                  <a:pt x="0" y="57839"/>
                  <a:pt x="57839" y="0"/>
                  <a:pt x="129188" y="0"/>
                </a:cubicBezTo>
                <a:lnTo>
                  <a:pt x="7395609" y="0"/>
                </a:lnTo>
                <a:cubicBezTo>
                  <a:pt x="7466958" y="0"/>
                  <a:pt x="7524797" y="57839"/>
                  <a:pt x="7524797" y="129188"/>
                </a:cubicBezTo>
                <a:lnTo>
                  <a:pt x="7524797" y="645924"/>
                </a:lnTo>
                <a:cubicBezTo>
                  <a:pt x="7524797" y="717273"/>
                  <a:pt x="7466958" y="775112"/>
                  <a:pt x="7395609" y="775112"/>
                </a:cubicBezTo>
                <a:lnTo>
                  <a:pt x="129188" y="775112"/>
                </a:lnTo>
                <a:cubicBezTo>
                  <a:pt x="57839" y="775112"/>
                  <a:pt x="0" y="717273"/>
                  <a:pt x="0" y="645924"/>
                </a:cubicBezTo>
                <a:lnTo>
                  <a:pt x="0" y="129188"/>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56937" tIns="37838" rIns="256937" bIns="3783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000" b="1" kern="1200" dirty="0" smtClean="0"/>
              <a:t>Develop a reference framework to guide development, implementation, use, and evolution of a monitoring program - within its national context</a:t>
            </a:r>
            <a:endParaRPr lang="en-US" sz="2000" b="1" kern="1200" dirty="0"/>
          </a:p>
        </p:txBody>
      </p:sp>
      <p:grpSp>
        <p:nvGrpSpPr>
          <p:cNvPr id="16" name="Groupe 15"/>
          <p:cNvGrpSpPr/>
          <p:nvPr/>
        </p:nvGrpSpPr>
        <p:grpSpPr>
          <a:xfrm>
            <a:off x="395536" y="1953122"/>
            <a:ext cx="8280920" cy="966600"/>
            <a:chOff x="395536" y="1953122"/>
            <a:chExt cx="8280920" cy="966600"/>
          </a:xfrm>
        </p:grpSpPr>
        <p:sp>
          <p:nvSpPr>
            <p:cNvPr id="9" name="Forme libre 8"/>
            <p:cNvSpPr/>
            <p:nvPr/>
          </p:nvSpPr>
          <p:spPr>
            <a:xfrm>
              <a:off x="395536" y="2100722"/>
              <a:ext cx="8280920" cy="819000"/>
            </a:xfrm>
            <a:custGeom>
              <a:avLst/>
              <a:gdLst>
                <a:gd name="connsiteX0" fmla="*/ 0 w 8280920"/>
                <a:gd name="connsiteY0" fmla="*/ 0 h 819000"/>
                <a:gd name="connsiteX1" fmla="*/ 8280920 w 8280920"/>
                <a:gd name="connsiteY1" fmla="*/ 0 h 819000"/>
                <a:gd name="connsiteX2" fmla="*/ 8280920 w 8280920"/>
                <a:gd name="connsiteY2" fmla="*/ 819000 h 819000"/>
                <a:gd name="connsiteX3" fmla="*/ 0 w 8280920"/>
                <a:gd name="connsiteY3" fmla="*/ 819000 h 819000"/>
                <a:gd name="connsiteX4" fmla="*/ 0 w 8280920"/>
                <a:gd name="connsiteY4" fmla="*/ 0 h 81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920" h="819000">
                  <a:moveTo>
                    <a:pt x="0" y="0"/>
                  </a:moveTo>
                  <a:lnTo>
                    <a:pt x="8280920" y="0"/>
                  </a:lnTo>
                  <a:lnTo>
                    <a:pt x="8280920" y="819000"/>
                  </a:lnTo>
                  <a:lnTo>
                    <a:pt x="0" y="8190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2691" tIns="208280" rIns="6426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t>Provide recommendations on how to develop monitoring objectives</a:t>
              </a:r>
              <a:endParaRPr lang="en-US" sz="1600" kern="1200" dirty="0"/>
            </a:p>
            <a:p>
              <a:pPr marL="171450" lvl="1" indent="-171450" algn="l" defTabSz="711200">
                <a:lnSpc>
                  <a:spcPct val="90000"/>
                </a:lnSpc>
                <a:spcBef>
                  <a:spcPct val="0"/>
                </a:spcBef>
                <a:spcAft>
                  <a:spcPct val="15000"/>
                </a:spcAft>
                <a:buChar char="••"/>
              </a:pPr>
              <a:r>
                <a:rPr lang="en-US" sz="1600" kern="1200" smtClean="0"/>
                <a:t>Provide a knowledge base on national monitoring contexts</a:t>
              </a:r>
              <a:endParaRPr lang="en-US" sz="1600" kern="1200" dirty="0"/>
            </a:p>
          </p:txBody>
        </p:sp>
        <p:sp>
          <p:nvSpPr>
            <p:cNvPr id="10" name="Forme libre 9"/>
            <p:cNvSpPr/>
            <p:nvPr/>
          </p:nvSpPr>
          <p:spPr>
            <a:xfrm>
              <a:off x="809582" y="1953122"/>
              <a:ext cx="5796644" cy="295200"/>
            </a:xfrm>
            <a:custGeom>
              <a:avLst/>
              <a:gdLst>
                <a:gd name="connsiteX0" fmla="*/ 0 w 5796644"/>
                <a:gd name="connsiteY0" fmla="*/ 49201 h 295200"/>
                <a:gd name="connsiteX1" fmla="*/ 49201 w 5796644"/>
                <a:gd name="connsiteY1" fmla="*/ 0 h 295200"/>
                <a:gd name="connsiteX2" fmla="*/ 5747443 w 5796644"/>
                <a:gd name="connsiteY2" fmla="*/ 0 h 295200"/>
                <a:gd name="connsiteX3" fmla="*/ 5796644 w 5796644"/>
                <a:gd name="connsiteY3" fmla="*/ 49201 h 295200"/>
                <a:gd name="connsiteX4" fmla="*/ 5796644 w 5796644"/>
                <a:gd name="connsiteY4" fmla="*/ 245999 h 295200"/>
                <a:gd name="connsiteX5" fmla="*/ 5747443 w 5796644"/>
                <a:gd name="connsiteY5" fmla="*/ 295200 h 295200"/>
                <a:gd name="connsiteX6" fmla="*/ 49201 w 5796644"/>
                <a:gd name="connsiteY6" fmla="*/ 295200 h 295200"/>
                <a:gd name="connsiteX7" fmla="*/ 0 w 5796644"/>
                <a:gd name="connsiteY7" fmla="*/ 245999 h 295200"/>
                <a:gd name="connsiteX8" fmla="*/ 0 w 5796644"/>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644" h="295200">
                  <a:moveTo>
                    <a:pt x="0" y="49201"/>
                  </a:moveTo>
                  <a:cubicBezTo>
                    <a:pt x="0" y="22028"/>
                    <a:pt x="22028" y="0"/>
                    <a:pt x="49201" y="0"/>
                  </a:cubicBezTo>
                  <a:lnTo>
                    <a:pt x="5747443" y="0"/>
                  </a:lnTo>
                  <a:cubicBezTo>
                    <a:pt x="5774616" y="0"/>
                    <a:pt x="5796644" y="22028"/>
                    <a:pt x="5796644" y="49201"/>
                  </a:cubicBezTo>
                  <a:lnTo>
                    <a:pt x="5796644" y="245999"/>
                  </a:lnTo>
                  <a:cubicBezTo>
                    <a:pt x="5796644" y="273172"/>
                    <a:pt x="5774616" y="295200"/>
                    <a:pt x="5747443" y="295200"/>
                  </a:cubicBezTo>
                  <a:lnTo>
                    <a:pt x="49201" y="295200"/>
                  </a:lnTo>
                  <a:cubicBezTo>
                    <a:pt x="22028" y="295200"/>
                    <a:pt x="0" y="273172"/>
                    <a:pt x="0" y="245999"/>
                  </a:cubicBezTo>
                  <a:lnTo>
                    <a:pt x="0" y="492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3509" tIns="14410" rIns="233509" bIns="14410" numCol="1" spcCol="1270" anchor="ctr" anchorCtr="0">
              <a:noAutofit/>
            </a:bodyPr>
            <a:lstStyle/>
            <a:p>
              <a:pPr lvl="0" algn="l" defTabSz="711200">
                <a:lnSpc>
                  <a:spcPct val="90000"/>
                </a:lnSpc>
                <a:spcBef>
                  <a:spcPct val="0"/>
                </a:spcBef>
                <a:spcAft>
                  <a:spcPct val="35000"/>
                </a:spcAft>
              </a:pPr>
              <a:r>
                <a:rPr lang="fr-FR" sz="1600" kern="1200" smtClean="0"/>
                <a:t>Develop: </a:t>
              </a:r>
              <a:endParaRPr lang="fr-FR" sz="1600" kern="1200" dirty="0" smtClean="0"/>
            </a:p>
          </p:txBody>
        </p:sp>
      </p:grpSp>
      <p:grpSp>
        <p:nvGrpSpPr>
          <p:cNvPr id="17" name="Groupe 16"/>
          <p:cNvGrpSpPr/>
          <p:nvPr/>
        </p:nvGrpSpPr>
        <p:grpSpPr>
          <a:xfrm>
            <a:off x="395536" y="2973722"/>
            <a:ext cx="8280920" cy="1691100"/>
            <a:chOff x="395536" y="2973722"/>
            <a:chExt cx="8280920" cy="1691100"/>
          </a:xfrm>
        </p:grpSpPr>
        <p:sp>
          <p:nvSpPr>
            <p:cNvPr id="11" name="Forme libre 10"/>
            <p:cNvSpPr/>
            <p:nvPr/>
          </p:nvSpPr>
          <p:spPr>
            <a:xfrm>
              <a:off x="395536" y="3121322"/>
              <a:ext cx="8280920" cy="1543500"/>
            </a:xfrm>
            <a:custGeom>
              <a:avLst/>
              <a:gdLst>
                <a:gd name="connsiteX0" fmla="*/ 0 w 8280920"/>
                <a:gd name="connsiteY0" fmla="*/ 0 h 1543500"/>
                <a:gd name="connsiteX1" fmla="*/ 8280920 w 8280920"/>
                <a:gd name="connsiteY1" fmla="*/ 0 h 1543500"/>
                <a:gd name="connsiteX2" fmla="*/ 8280920 w 8280920"/>
                <a:gd name="connsiteY2" fmla="*/ 1543500 h 1543500"/>
                <a:gd name="connsiteX3" fmla="*/ 0 w 8280920"/>
                <a:gd name="connsiteY3" fmla="*/ 1543500 h 1543500"/>
                <a:gd name="connsiteX4" fmla="*/ 0 w 8280920"/>
                <a:gd name="connsiteY4" fmla="*/ 0 h 15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920" h="1543500">
                  <a:moveTo>
                    <a:pt x="0" y="0"/>
                  </a:moveTo>
                  <a:lnTo>
                    <a:pt x="8280920" y="0"/>
                  </a:lnTo>
                  <a:lnTo>
                    <a:pt x="8280920" y="1543500"/>
                  </a:lnTo>
                  <a:lnTo>
                    <a:pt x="0" y="1543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2691" tIns="208280" rIns="6426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t>Provide a state-of-the art of relevant monitoring technologies and discuss remaining technological obstacles and technologies to develop</a:t>
              </a:r>
              <a:endParaRPr lang="en-US" sz="1600" kern="1200" dirty="0"/>
            </a:p>
            <a:p>
              <a:pPr marL="171450" lvl="1" indent="-171450" algn="l" defTabSz="711200">
                <a:lnSpc>
                  <a:spcPct val="90000"/>
                </a:lnSpc>
                <a:spcBef>
                  <a:spcPct val="0"/>
                </a:spcBef>
                <a:spcAft>
                  <a:spcPct val="15000"/>
                </a:spcAft>
                <a:buChar char="••"/>
              </a:pPr>
              <a:r>
                <a:rPr lang="en-US" sz="1600" kern="1200" smtClean="0"/>
                <a:t>Provide demonstrations of the use of non-intrusive monitoring techniques and of implementing monitoring under construction conditions</a:t>
              </a:r>
              <a:endParaRPr lang="en-US" sz="1600" kern="1200" dirty="0"/>
            </a:p>
            <a:p>
              <a:pPr marL="171450" lvl="1" indent="-171450" algn="l" defTabSz="711200">
                <a:lnSpc>
                  <a:spcPct val="90000"/>
                </a:lnSpc>
                <a:spcBef>
                  <a:spcPct val="0"/>
                </a:spcBef>
                <a:spcAft>
                  <a:spcPct val="15000"/>
                </a:spcAft>
                <a:buChar char="••"/>
              </a:pPr>
              <a:r>
                <a:rPr lang="en-US" sz="1600" kern="1200" smtClean="0"/>
                <a:t>Discuss technical feasibility, limitations, and possible implementation strategies </a:t>
              </a:r>
              <a:endParaRPr lang="en-US" sz="1600" kern="1200" dirty="0"/>
            </a:p>
          </p:txBody>
        </p:sp>
        <p:sp>
          <p:nvSpPr>
            <p:cNvPr id="12" name="Forme libre 11"/>
            <p:cNvSpPr/>
            <p:nvPr/>
          </p:nvSpPr>
          <p:spPr>
            <a:xfrm>
              <a:off x="809582" y="2973722"/>
              <a:ext cx="5796644" cy="295200"/>
            </a:xfrm>
            <a:custGeom>
              <a:avLst/>
              <a:gdLst>
                <a:gd name="connsiteX0" fmla="*/ 0 w 5796644"/>
                <a:gd name="connsiteY0" fmla="*/ 49201 h 295200"/>
                <a:gd name="connsiteX1" fmla="*/ 49201 w 5796644"/>
                <a:gd name="connsiteY1" fmla="*/ 0 h 295200"/>
                <a:gd name="connsiteX2" fmla="*/ 5747443 w 5796644"/>
                <a:gd name="connsiteY2" fmla="*/ 0 h 295200"/>
                <a:gd name="connsiteX3" fmla="*/ 5796644 w 5796644"/>
                <a:gd name="connsiteY3" fmla="*/ 49201 h 295200"/>
                <a:gd name="connsiteX4" fmla="*/ 5796644 w 5796644"/>
                <a:gd name="connsiteY4" fmla="*/ 245999 h 295200"/>
                <a:gd name="connsiteX5" fmla="*/ 5747443 w 5796644"/>
                <a:gd name="connsiteY5" fmla="*/ 295200 h 295200"/>
                <a:gd name="connsiteX6" fmla="*/ 49201 w 5796644"/>
                <a:gd name="connsiteY6" fmla="*/ 295200 h 295200"/>
                <a:gd name="connsiteX7" fmla="*/ 0 w 5796644"/>
                <a:gd name="connsiteY7" fmla="*/ 245999 h 295200"/>
                <a:gd name="connsiteX8" fmla="*/ 0 w 5796644"/>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644" h="295200">
                  <a:moveTo>
                    <a:pt x="0" y="49201"/>
                  </a:moveTo>
                  <a:cubicBezTo>
                    <a:pt x="0" y="22028"/>
                    <a:pt x="22028" y="0"/>
                    <a:pt x="49201" y="0"/>
                  </a:cubicBezTo>
                  <a:lnTo>
                    <a:pt x="5747443" y="0"/>
                  </a:lnTo>
                  <a:cubicBezTo>
                    <a:pt x="5774616" y="0"/>
                    <a:pt x="5796644" y="22028"/>
                    <a:pt x="5796644" y="49201"/>
                  </a:cubicBezTo>
                  <a:lnTo>
                    <a:pt x="5796644" y="245999"/>
                  </a:lnTo>
                  <a:cubicBezTo>
                    <a:pt x="5796644" y="273172"/>
                    <a:pt x="5774616" y="295200"/>
                    <a:pt x="5747443" y="295200"/>
                  </a:cubicBezTo>
                  <a:lnTo>
                    <a:pt x="49201" y="295200"/>
                  </a:lnTo>
                  <a:cubicBezTo>
                    <a:pt x="22028" y="295200"/>
                    <a:pt x="0" y="273172"/>
                    <a:pt x="0" y="245999"/>
                  </a:cubicBezTo>
                  <a:lnTo>
                    <a:pt x="0" y="492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3509" tIns="14410" rIns="233509" bIns="14410" numCol="1" spcCol="1270" anchor="ctr" anchorCtr="0">
              <a:noAutofit/>
            </a:bodyPr>
            <a:lstStyle/>
            <a:p>
              <a:pPr lvl="0" algn="l" defTabSz="711200">
                <a:lnSpc>
                  <a:spcPct val="90000"/>
                </a:lnSpc>
                <a:spcBef>
                  <a:spcPct val="0"/>
                </a:spcBef>
                <a:spcAft>
                  <a:spcPct val="35000"/>
                </a:spcAft>
              </a:pPr>
              <a:r>
                <a:rPr lang="fr-FR" sz="1600" kern="1200" smtClean="0"/>
                <a:t>Implement</a:t>
              </a:r>
              <a:endParaRPr lang="fr-FR" sz="1600" kern="1200" dirty="0" smtClean="0"/>
            </a:p>
          </p:txBody>
        </p:sp>
      </p:grpSp>
      <p:grpSp>
        <p:nvGrpSpPr>
          <p:cNvPr id="18" name="Groupe 17"/>
          <p:cNvGrpSpPr/>
          <p:nvPr/>
        </p:nvGrpSpPr>
        <p:grpSpPr>
          <a:xfrm>
            <a:off x="395536" y="4718822"/>
            <a:ext cx="8280920" cy="1407600"/>
            <a:chOff x="395536" y="4718822"/>
            <a:chExt cx="8280920" cy="1407600"/>
          </a:xfrm>
        </p:grpSpPr>
        <p:sp>
          <p:nvSpPr>
            <p:cNvPr id="13" name="Forme libre 12"/>
            <p:cNvSpPr/>
            <p:nvPr/>
          </p:nvSpPr>
          <p:spPr>
            <a:xfrm>
              <a:off x="395536" y="4866422"/>
              <a:ext cx="8280920" cy="1260000"/>
            </a:xfrm>
            <a:custGeom>
              <a:avLst/>
              <a:gdLst>
                <a:gd name="connsiteX0" fmla="*/ 0 w 8280920"/>
                <a:gd name="connsiteY0" fmla="*/ 0 h 1260000"/>
                <a:gd name="connsiteX1" fmla="*/ 8280920 w 8280920"/>
                <a:gd name="connsiteY1" fmla="*/ 0 h 1260000"/>
                <a:gd name="connsiteX2" fmla="*/ 8280920 w 8280920"/>
                <a:gd name="connsiteY2" fmla="*/ 1260000 h 1260000"/>
                <a:gd name="connsiteX3" fmla="*/ 0 w 8280920"/>
                <a:gd name="connsiteY3" fmla="*/ 1260000 h 1260000"/>
                <a:gd name="connsiteX4" fmla="*/ 0 w 828092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920" h="1260000">
                  <a:moveTo>
                    <a:pt x="0" y="0"/>
                  </a:moveTo>
                  <a:lnTo>
                    <a:pt x="8280920" y="0"/>
                  </a:lnTo>
                  <a:lnTo>
                    <a:pt x="8280920" y="1260000"/>
                  </a:lnTo>
                  <a:lnTo>
                    <a:pt x="0" y="12600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2691" tIns="208280" rIns="6426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t>Provide and discuss options for the potential use of monitoring results to assist decision making</a:t>
              </a:r>
              <a:endParaRPr lang="en-US" sz="1600" kern="1200" dirty="0"/>
            </a:p>
            <a:p>
              <a:pPr marL="171450" lvl="1" indent="-171450" algn="l" defTabSz="711200">
                <a:lnSpc>
                  <a:spcPct val="90000"/>
                </a:lnSpc>
                <a:spcBef>
                  <a:spcPct val="0"/>
                </a:spcBef>
                <a:spcAft>
                  <a:spcPct val="15000"/>
                </a:spcAft>
                <a:buChar char="••"/>
              </a:pPr>
              <a:r>
                <a:rPr lang="en-US" sz="1600" kern="1200" smtClean="0"/>
                <a:t>Provide recommendations on engagement with lay stakeholders on complex socio-technical issues such as repository monitoring</a:t>
              </a:r>
              <a:endParaRPr lang="en-US" sz="1600" kern="1200" dirty="0"/>
            </a:p>
          </p:txBody>
        </p:sp>
        <p:sp>
          <p:nvSpPr>
            <p:cNvPr id="14" name="Forme libre 13"/>
            <p:cNvSpPr/>
            <p:nvPr/>
          </p:nvSpPr>
          <p:spPr>
            <a:xfrm>
              <a:off x="809582" y="4718822"/>
              <a:ext cx="5796644" cy="295200"/>
            </a:xfrm>
            <a:custGeom>
              <a:avLst/>
              <a:gdLst>
                <a:gd name="connsiteX0" fmla="*/ 0 w 5796644"/>
                <a:gd name="connsiteY0" fmla="*/ 49201 h 295200"/>
                <a:gd name="connsiteX1" fmla="*/ 49201 w 5796644"/>
                <a:gd name="connsiteY1" fmla="*/ 0 h 295200"/>
                <a:gd name="connsiteX2" fmla="*/ 5747443 w 5796644"/>
                <a:gd name="connsiteY2" fmla="*/ 0 h 295200"/>
                <a:gd name="connsiteX3" fmla="*/ 5796644 w 5796644"/>
                <a:gd name="connsiteY3" fmla="*/ 49201 h 295200"/>
                <a:gd name="connsiteX4" fmla="*/ 5796644 w 5796644"/>
                <a:gd name="connsiteY4" fmla="*/ 245999 h 295200"/>
                <a:gd name="connsiteX5" fmla="*/ 5747443 w 5796644"/>
                <a:gd name="connsiteY5" fmla="*/ 295200 h 295200"/>
                <a:gd name="connsiteX6" fmla="*/ 49201 w 5796644"/>
                <a:gd name="connsiteY6" fmla="*/ 295200 h 295200"/>
                <a:gd name="connsiteX7" fmla="*/ 0 w 5796644"/>
                <a:gd name="connsiteY7" fmla="*/ 245999 h 295200"/>
                <a:gd name="connsiteX8" fmla="*/ 0 w 5796644"/>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644" h="295200">
                  <a:moveTo>
                    <a:pt x="0" y="49201"/>
                  </a:moveTo>
                  <a:cubicBezTo>
                    <a:pt x="0" y="22028"/>
                    <a:pt x="22028" y="0"/>
                    <a:pt x="49201" y="0"/>
                  </a:cubicBezTo>
                  <a:lnTo>
                    <a:pt x="5747443" y="0"/>
                  </a:lnTo>
                  <a:cubicBezTo>
                    <a:pt x="5774616" y="0"/>
                    <a:pt x="5796644" y="22028"/>
                    <a:pt x="5796644" y="49201"/>
                  </a:cubicBezTo>
                  <a:lnTo>
                    <a:pt x="5796644" y="245999"/>
                  </a:lnTo>
                  <a:cubicBezTo>
                    <a:pt x="5796644" y="273172"/>
                    <a:pt x="5774616" y="295200"/>
                    <a:pt x="5747443" y="295200"/>
                  </a:cubicBezTo>
                  <a:lnTo>
                    <a:pt x="49201" y="295200"/>
                  </a:lnTo>
                  <a:cubicBezTo>
                    <a:pt x="22028" y="295200"/>
                    <a:pt x="0" y="273172"/>
                    <a:pt x="0" y="245999"/>
                  </a:cubicBezTo>
                  <a:lnTo>
                    <a:pt x="0" y="492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3509" tIns="14410" rIns="233509" bIns="14410" numCol="1" spcCol="1270" anchor="ctr" anchorCtr="0">
              <a:noAutofit/>
            </a:bodyPr>
            <a:lstStyle/>
            <a:p>
              <a:pPr lvl="0" algn="l" defTabSz="711200">
                <a:lnSpc>
                  <a:spcPct val="90000"/>
                </a:lnSpc>
                <a:spcBef>
                  <a:spcPct val="0"/>
                </a:spcBef>
                <a:spcAft>
                  <a:spcPct val="35000"/>
                </a:spcAft>
              </a:pPr>
              <a:r>
                <a:rPr lang="fr-FR" sz="1600" kern="1200" smtClean="0"/>
                <a:t>Use</a:t>
              </a:r>
              <a:endParaRPr lang="fr-FR" sz="1600" kern="1200" dirty="0" smtClean="0"/>
            </a:p>
          </p:txBody>
        </p:sp>
      </p:grpSp>
    </p:spTree>
    <p:extLst>
      <p:ext uri="{BB962C8B-B14F-4D97-AF65-F5344CB8AC3E}">
        <p14:creationId xmlns:p14="http://schemas.microsoft.com/office/powerpoint/2010/main" val="29381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084168" y="6354435"/>
            <a:ext cx="2133600" cy="365125"/>
          </a:xfrm>
          <a:prstGeom prst="rect">
            <a:avLst/>
          </a:prstGeom>
        </p:spPr>
        <p:txBody>
          <a:bodyPr/>
          <a:lstStyle/>
          <a:p>
            <a:pPr>
              <a:defRPr/>
            </a:pPr>
            <a:fld id="{CB29C258-44A0-4A75-A050-2ECFC4FBF445}" type="slidenum">
              <a:rPr lang="fr-FR"/>
              <a:pPr>
                <a:defRPr/>
              </a:pPr>
              <a:t>15</a:t>
            </a:fld>
            <a:endParaRPr lang="fr-FR"/>
          </a:p>
        </p:txBody>
      </p:sp>
      <p:sp>
        <p:nvSpPr>
          <p:cNvPr id="2" name="Rectangle 1"/>
          <p:cNvSpPr/>
          <p:nvPr/>
        </p:nvSpPr>
        <p:spPr>
          <a:xfrm>
            <a:off x="2843808" y="289067"/>
            <a:ext cx="5327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500" b="1" dirty="0">
                <a:solidFill>
                  <a:schemeClr val="tx2">
                    <a:lumMod val="60000"/>
                    <a:lumOff val="40000"/>
                  </a:schemeClr>
                </a:solidFill>
                <a:latin typeface="Tahoma" pitchFamily="34" charset="0"/>
                <a:ea typeface="+mj-ea"/>
                <a:cs typeface="Tahoma" pitchFamily="34" charset="0"/>
              </a:rPr>
              <a:t>Influence of National Contexts</a:t>
            </a:r>
          </a:p>
        </p:txBody>
      </p:sp>
      <p:graphicFrame>
        <p:nvGraphicFramePr>
          <p:cNvPr id="8" name="Diagramme 7"/>
          <p:cNvGraphicFramePr/>
          <p:nvPr>
            <p:extLst>
              <p:ext uri="{D42A27DB-BD31-4B8C-83A1-F6EECF244321}">
                <p14:modId xmlns:p14="http://schemas.microsoft.com/office/powerpoint/2010/main" val="2196673535"/>
              </p:ext>
            </p:extLst>
          </p:nvPr>
        </p:nvGraphicFramePr>
        <p:xfrm>
          <a:off x="107504" y="1052736"/>
          <a:ext cx="396044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p:cNvGraphicFramePr/>
          <p:nvPr>
            <p:extLst>
              <p:ext uri="{D42A27DB-BD31-4B8C-83A1-F6EECF244321}">
                <p14:modId xmlns:p14="http://schemas.microsoft.com/office/powerpoint/2010/main" val="3051895645"/>
              </p:ext>
            </p:extLst>
          </p:nvPr>
        </p:nvGraphicFramePr>
        <p:xfrm>
          <a:off x="4270673" y="1844824"/>
          <a:ext cx="4655840" cy="3810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Arrondir un rectangle avec un coin diagonal 10"/>
          <p:cNvSpPr/>
          <p:nvPr/>
        </p:nvSpPr>
        <p:spPr>
          <a:xfrm>
            <a:off x="379548" y="5661248"/>
            <a:ext cx="8424936" cy="504056"/>
          </a:xfrm>
          <a:prstGeom prst="round2Diag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lvl="1" algn="ctr">
              <a:spcBef>
                <a:spcPct val="20000"/>
              </a:spcBef>
              <a:buClr>
                <a:srgbClr val="EEA742"/>
              </a:buClr>
            </a:pPr>
            <a:r>
              <a:rPr lang="en-US" sz="1700" b="1" dirty="0">
                <a:solidFill>
                  <a:schemeClr val="bg1"/>
                </a:solidFill>
                <a:latin typeface="Tahoma" pitchFamily="34" charset="0"/>
                <a:cs typeface="Tahoma" pitchFamily="34" charset="0"/>
              </a:rPr>
              <a:t>MoDeRn to develop a “reference framework”, not a “reference program”</a:t>
            </a:r>
          </a:p>
        </p:txBody>
      </p:sp>
    </p:spTree>
    <p:extLst>
      <p:ext uri="{BB962C8B-B14F-4D97-AF65-F5344CB8AC3E}">
        <p14:creationId xmlns:p14="http://schemas.microsoft.com/office/powerpoint/2010/main" val="4920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15106" y="1196752"/>
            <a:ext cx="8229600" cy="560388"/>
          </a:xfrm>
        </p:spPr>
        <p:txBody>
          <a:bodyPr/>
          <a:lstStyle/>
          <a:p>
            <a:pPr eaLnBrk="1" hangingPunct="1"/>
            <a:r>
              <a:rPr lang="en-US" sz="1800" dirty="0" smtClean="0">
                <a:solidFill>
                  <a:srgbClr val="0070C0"/>
                </a:solidFill>
              </a:rPr>
              <a:t>Key steps </a:t>
            </a:r>
            <a:r>
              <a:rPr lang="en-US" sz="1800" dirty="0" smtClean="0"/>
              <a:t>to develop/implement/use/evolve a monitoring program</a:t>
            </a:r>
          </a:p>
        </p:txBody>
      </p:sp>
      <p:sp>
        <p:nvSpPr>
          <p:cNvPr id="11267" name="Titre 1"/>
          <p:cNvSpPr txBox="1">
            <a:spLocks/>
          </p:cNvSpPr>
          <p:nvPr/>
        </p:nvSpPr>
        <p:spPr bwMode="auto">
          <a:xfrm>
            <a:off x="2009925" y="260648"/>
            <a:ext cx="51117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sz="2500" b="1" dirty="0">
                <a:solidFill>
                  <a:schemeClr val="tx2">
                    <a:lumMod val="60000"/>
                    <a:lumOff val="40000"/>
                  </a:schemeClr>
                </a:solidFill>
                <a:latin typeface="Tahoma" pitchFamily="34" charset="0"/>
                <a:ea typeface="+mj-ea"/>
                <a:cs typeface="Tahoma" pitchFamily="34" charset="0"/>
              </a:rPr>
              <a:t>Reference Framework</a:t>
            </a:r>
            <a:endParaRPr lang="en-US" sz="2500" b="1" dirty="0">
              <a:solidFill>
                <a:schemeClr val="tx2">
                  <a:lumMod val="60000"/>
                  <a:lumOff val="40000"/>
                </a:schemeClr>
              </a:solidFill>
              <a:latin typeface="Tahoma" pitchFamily="34" charset="0"/>
              <a:ea typeface="+mj-ea"/>
              <a:cs typeface="Tahoma" pitchFamily="34" charset="0"/>
            </a:endParaRPr>
          </a:p>
        </p:txBody>
      </p:sp>
      <p:sp>
        <p:nvSpPr>
          <p:cNvPr id="6" name="Espace réservé du contenu 2"/>
          <p:cNvSpPr txBox="1">
            <a:spLocks/>
          </p:cNvSpPr>
          <p:nvPr/>
        </p:nvSpPr>
        <p:spPr bwMode="auto">
          <a:xfrm>
            <a:off x="6300788" y="1989138"/>
            <a:ext cx="2016125" cy="122396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Develop</a:t>
            </a:r>
          </a:p>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a:t>
            </a:r>
          </a:p>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Implement</a:t>
            </a:r>
          </a:p>
        </p:txBody>
      </p:sp>
      <p:sp>
        <p:nvSpPr>
          <p:cNvPr id="7" name="Espace réservé du contenu 2"/>
          <p:cNvSpPr txBox="1">
            <a:spLocks/>
          </p:cNvSpPr>
          <p:nvPr/>
        </p:nvSpPr>
        <p:spPr bwMode="auto">
          <a:xfrm>
            <a:off x="6300788" y="4005263"/>
            <a:ext cx="2016125" cy="122396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Use</a:t>
            </a:r>
          </a:p>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a:t>
            </a:r>
          </a:p>
          <a:p>
            <a:pPr marL="342900" lvl="1" indent="-342900" algn="ctr" fontAlgn="auto">
              <a:spcBef>
                <a:spcPct val="20000"/>
              </a:spcBef>
              <a:spcAft>
                <a:spcPts val="0"/>
              </a:spcAft>
              <a:buClr>
                <a:srgbClr val="EEA742"/>
              </a:buClr>
              <a:defRPr/>
            </a:pPr>
            <a:r>
              <a:rPr lang="en-US" sz="2400" dirty="0">
                <a:latin typeface="Tahoma" pitchFamily="34" charset="0"/>
                <a:cs typeface="Tahoma" pitchFamily="34" charset="0"/>
              </a:rPr>
              <a:t>Evolve</a:t>
            </a:r>
          </a:p>
        </p:txBody>
      </p:sp>
      <p:sp>
        <p:nvSpPr>
          <p:cNvPr id="2" name="Accolade fermante 1"/>
          <p:cNvSpPr/>
          <p:nvPr/>
        </p:nvSpPr>
        <p:spPr>
          <a:xfrm>
            <a:off x="5940425" y="1855788"/>
            <a:ext cx="215900" cy="1562099"/>
          </a:xfrm>
          <a:prstGeom prst="rightBrace">
            <a:avLst/>
          </a:prstGeom>
          <a:ln w="38100">
            <a:solidFill>
              <a:srgbClr val="EEA74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Accolade fermante 8"/>
          <p:cNvSpPr/>
          <p:nvPr/>
        </p:nvSpPr>
        <p:spPr>
          <a:xfrm>
            <a:off x="5940425" y="3878263"/>
            <a:ext cx="215900" cy="1516061"/>
          </a:xfrm>
          <a:prstGeom prst="rightBrace">
            <a:avLst/>
          </a:prstGeom>
          <a:ln w="38100">
            <a:solidFill>
              <a:srgbClr val="EEA74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272" name="AutoShape 9"/>
          <p:cNvSpPr>
            <a:spLocks noChangeAspect="1" noChangeArrowheads="1" noTextEdit="1"/>
          </p:cNvSpPr>
          <p:nvPr/>
        </p:nvSpPr>
        <p:spPr bwMode="auto">
          <a:xfrm>
            <a:off x="611188" y="1844675"/>
            <a:ext cx="50165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3" name="Rectangle 11"/>
          <p:cNvSpPr>
            <a:spLocks noChangeArrowheads="1"/>
          </p:cNvSpPr>
          <p:nvPr/>
        </p:nvSpPr>
        <p:spPr bwMode="auto">
          <a:xfrm>
            <a:off x="614363" y="1847850"/>
            <a:ext cx="5008562" cy="417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4" name="Rectangle 12"/>
          <p:cNvSpPr>
            <a:spLocks noChangeArrowheads="1"/>
          </p:cNvSpPr>
          <p:nvPr/>
        </p:nvSpPr>
        <p:spPr bwMode="auto">
          <a:xfrm>
            <a:off x="1866900" y="1855788"/>
            <a:ext cx="3736975" cy="506412"/>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Rectangle 13"/>
          <p:cNvSpPr>
            <a:spLocks noChangeArrowheads="1"/>
          </p:cNvSpPr>
          <p:nvPr/>
        </p:nvSpPr>
        <p:spPr bwMode="auto">
          <a:xfrm>
            <a:off x="3336925" y="1893888"/>
            <a:ext cx="9128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Objectives</a:t>
            </a:r>
            <a:endParaRPr lang="fr-FR"/>
          </a:p>
        </p:txBody>
      </p:sp>
      <p:sp>
        <p:nvSpPr>
          <p:cNvPr id="11276" name="Rectangle 14"/>
          <p:cNvSpPr>
            <a:spLocks noChangeArrowheads="1"/>
          </p:cNvSpPr>
          <p:nvPr/>
        </p:nvSpPr>
        <p:spPr bwMode="auto">
          <a:xfrm>
            <a:off x="2078038" y="2122488"/>
            <a:ext cx="36242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Expectations from monitoring / What to monitor</a:t>
            </a:r>
            <a:endParaRPr lang="fr-FR"/>
          </a:p>
        </p:txBody>
      </p:sp>
      <p:sp>
        <p:nvSpPr>
          <p:cNvPr id="11277" name="Rectangle 15"/>
          <p:cNvSpPr>
            <a:spLocks noChangeArrowheads="1"/>
          </p:cNvSpPr>
          <p:nvPr/>
        </p:nvSpPr>
        <p:spPr bwMode="auto">
          <a:xfrm>
            <a:off x="1866900" y="2886075"/>
            <a:ext cx="3736975" cy="506413"/>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Rectangle 16"/>
          <p:cNvSpPr>
            <a:spLocks noChangeArrowheads="1"/>
          </p:cNvSpPr>
          <p:nvPr/>
        </p:nvSpPr>
        <p:spPr bwMode="auto">
          <a:xfrm>
            <a:off x="2089150" y="2924175"/>
            <a:ext cx="34766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Implementation Technology and Strategies </a:t>
            </a:r>
            <a:endParaRPr lang="fr-FR"/>
          </a:p>
        </p:txBody>
      </p:sp>
      <p:sp>
        <p:nvSpPr>
          <p:cNvPr id="11279" name="Rectangle 17"/>
          <p:cNvSpPr>
            <a:spLocks noChangeArrowheads="1"/>
          </p:cNvSpPr>
          <p:nvPr/>
        </p:nvSpPr>
        <p:spPr bwMode="auto">
          <a:xfrm>
            <a:off x="2262188" y="3152775"/>
            <a:ext cx="32337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How to implement and conduct monitoring</a:t>
            </a:r>
            <a:endParaRPr lang="fr-FR"/>
          </a:p>
        </p:txBody>
      </p:sp>
      <p:sp>
        <p:nvSpPr>
          <p:cNvPr id="11280" name="Rectangle 18"/>
          <p:cNvSpPr>
            <a:spLocks noChangeArrowheads="1"/>
          </p:cNvSpPr>
          <p:nvPr/>
        </p:nvSpPr>
        <p:spPr bwMode="auto">
          <a:xfrm>
            <a:off x="1866900" y="3878263"/>
            <a:ext cx="3736975" cy="506412"/>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Rectangle 19"/>
          <p:cNvSpPr>
            <a:spLocks noChangeArrowheads="1"/>
          </p:cNvSpPr>
          <p:nvPr/>
        </p:nvSpPr>
        <p:spPr bwMode="auto">
          <a:xfrm>
            <a:off x="3427413" y="3916363"/>
            <a:ext cx="7254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Analysis</a:t>
            </a:r>
            <a:endParaRPr lang="fr-FR"/>
          </a:p>
        </p:txBody>
      </p:sp>
      <p:sp>
        <p:nvSpPr>
          <p:cNvPr id="11282" name="Rectangle 20"/>
          <p:cNvSpPr>
            <a:spLocks noChangeArrowheads="1"/>
          </p:cNvSpPr>
          <p:nvPr/>
        </p:nvSpPr>
        <p:spPr bwMode="auto">
          <a:xfrm>
            <a:off x="2097088" y="4143375"/>
            <a:ext cx="35845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Interpret monitoring results / Answer objectives</a:t>
            </a:r>
            <a:endParaRPr lang="fr-FR"/>
          </a:p>
        </p:txBody>
      </p:sp>
      <p:grpSp>
        <p:nvGrpSpPr>
          <p:cNvPr id="11283" name="Group 23"/>
          <p:cNvGrpSpPr>
            <a:grpSpLocks/>
          </p:cNvGrpSpPr>
          <p:nvPr/>
        </p:nvGrpSpPr>
        <p:grpSpPr bwMode="auto">
          <a:xfrm>
            <a:off x="3468688" y="2387600"/>
            <a:ext cx="58737" cy="379413"/>
            <a:chOff x="2185" y="1504"/>
            <a:chExt cx="37" cy="239"/>
          </a:xfrm>
        </p:grpSpPr>
        <p:sp>
          <p:nvSpPr>
            <p:cNvPr id="11348" name="Freeform 21"/>
            <p:cNvSpPr>
              <a:spLocks/>
            </p:cNvSpPr>
            <p:nvPr/>
          </p:nvSpPr>
          <p:spPr bwMode="auto">
            <a:xfrm>
              <a:off x="2185" y="1504"/>
              <a:ext cx="37" cy="239"/>
            </a:xfrm>
            <a:custGeom>
              <a:avLst/>
              <a:gdLst>
                <a:gd name="T0" fmla="*/ 0 w 37"/>
                <a:gd name="T1" fmla="*/ 221 h 239"/>
                <a:gd name="T2" fmla="*/ 10 w 37"/>
                <a:gd name="T3" fmla="*/ 221 h 239"/>
                <a:gd name="T4" fmla="*/ 10 w 37"/>
                <a:gd name="T5" fmla="*/ 0 h 239"/>
                <a:gd name="T6" fmla="*/ 28 w 37"/>
                <a:gd name="T7" fmla="*/ 0 h 239"/>
                <a:gd name="T8" fmla="*/ 28 w 37"/>
                <a:gd name="T9" fmla="*/ 221 h 239"/>
                <a:gd name="T10" fmla="*/ 37 w 37"/>
                <a:gd name="T11" fmla="*/ 221 h 239"/>
                <a:gd name="T12" fmla="*/ 19 w 37"/>
                <a:gd name="T13" fmla="*/ 239 h 239"/>
                <a:gd name="T14" fmla="*/ 0 w 37"/>
                <a:gd name="T15" fmla="*/ 221 h 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39">
                  <a:moveTo>
                    <a:pt x="0" y="221"/>
                  </a:moveTo>
                  <a:lnTo>
                    <a:pt x="10" y="221"/>
                  </a:lnTo>
                  <a:lnTo>
                    <a:pt x="10" y="0"/>
                  </a:lnTo>
                  <a:lnTo>
                    <a:pt x="28" y="0"/>
                  </a:lnTo>
                  <a:lnTo>
                    <a:pt x="28" y="221"/>
                  </a:lnTo>
                  <a:lnTo>
                    <a:pt x="37" y="221"/>
                  </a:lnTo>
                  <a:lnTo>
                    <a:pt x="19" y="239"/>
                  </a:lnTo>
                  <a:lnTo>
                    <a:pt x="0" y="22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9" name="Freeform 22"/>
            <p:cNvSpPr>
              <a:spLocks/>
            </p:cNvSpPr>
            <p:nvPr/>
          </p:nvSpPr>
          <p:spPr bwMode="auto">
            <a:xfrm>
              <a:off x="2185" y="1504"/>
              <a:ext cx="37" cy="239"/>
            </a:xfrm>
            <a:custGeom>
              <a:avLst/>
              <a:gdLst>
                <a:gd name="T0" fmla="*/ 0 w 37"/>
                <a:gd name="T1" fmla="*/ 221 h 239"/>
                <a:gd name="T2" fmla="*/ 10 w 37"/>
                <a:gd name="T3" fmla="*/ 221 h 239"/>
                <a:gd name="T4" fmla="*/ 10 w 37"/>
                <a:gd name="T5" fmla="*/ 0 h 239"/>
                <a:gd name="T6" fmla="*/ 28 w 37"/>
                <a:gd name="T7" fmla="*/ 0 h 239"/>
                <a:gd name="T8" fmla="*/ 28 w 37"/>
                <a:gd name="T9" fmla="*/ 221 h 239"/>
                <a:gd name="T10" fmla="*/ 37 w 37"/>
                <a:gd name="T11" fmla="*/ 221 h 239"/>
                <a:gd name="T12" fmla="*/ 19 w 37"/>
                <a:gd name="T13" fmla="*/ 239 h 239"/>
                <a:gd name="T14" fmla="*/ 0 w 37"/>
                <a:gd name="T15" fmla="*/ 221 h 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39">
                  <a:moveTo>
                    <a:pt x="0" y="221"/>
                  </a:moveTo>
                  <a:lnTo>
                    <a:pt x="10" y="221"/>
                  </a:lnTo>
                  <a:lnTo>
                    <a:pt x="10" y="0"/>
                  </a:lnTo>
                  <a:lnTo>
                    <a:pt x="28" y="0"/>
                  </a:lnTo>
                  <a:lnTo>
                    <a:pt x="28" y="221"/>
                  </a:lnTo>
                  <a:lnTo>
                    <a:pt x="37" y="221"/>
                  </a:lnTo>
                  <a:lnTo>
                    <a:pt x="19" y="239"/>
                  </a:lnTo>
                  <a:lnTo>
                    <a:pt x="0" y="221"/>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84" name="Group 26"/>
          <p:cNvGrpSpPr>
            <a:grpSpLocks/>
          </p:cNvGrpSpPr>
          <p:nvPr/>
        </p:nvGrpSpPr>
        <p:grpSpPr bwMode="auto">
          <a:xfrm>
            <a:off x="3468688" y="3478213"/>
            <a:ext cx="38100" cy="355600"/>
            <a:chOff x="2185" y="2191"/>
            <a:chExt cx="24" cy="224"/>
          </a:xfrm>
        </p:grpSpPr>
        <p:sp>
          <p:nvSpPr>
            <p:cNvPr id="11346" name="Freeform 24"/>
            <p:cNvSpPr>
              <a:spLocks/>
            </p:cNvSpPr>
            <p:nvPr/>
          </p:nvSpPr>
          <p:spPr bwMode="auto">
            <a:xfrm>
              <a:off x="2185" y="2191"/>
              <a:ext cx="24" cy="224"/>
            </a:xfrm>
            <a:custGeom>
              <a:avLst/>
              <a:gdLst>
                <a:gd name="T0" fmla="*/ 0 w 24"/>
                <a:gd name="T1" fmla="*/ 212 h 224"/>
                <a:gd name="T2" fmla="*/ 6 w 24"/>
                <a:gd name="T3" fmla="*/ 212 h 224"/>
                <a:gd name="T4" fmla="*/ 6 w 24"/>
                <a:gd name="T5" fmla="*/ 0 h 224"/>
                <a:gd name="T6" fmla="*/ 18 w 24"/>
                <a:gd name="T7" fmla="*/ 0 h 224"/>
                <a:gd name="T8" fmla="*/ 18 w 24"/>
                <a:gd name="T9" fmla="*/ 212 h 224"/>
                <a:gd name="T10" fmla="*/ 24 w 24"/>
                <a:gd name="T11" fmla="*/ 212 h 224"/>
                <a:gd name="T12" fmla="*/ 12 w 24"/>
                <a:gd name="T13" fmla="*/ 224 h 224"/>
                <a:gd name="T14" fmla="*/ 0 w 24"/>
                <a:gd name="T15" fmla="*/ 212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4">
                  <a:moveTo>
                    <a:pt x="0" y="212"/>
                  </a:moveTo>
                  <a:lnTo>
                    <a:pt x="6" y="212"/>
                  </a:lnTo>
                  <a:lnTo>
                    <a:pt x="6" y="0"/>
                  </a:lnTo>
                  <a:lnTo>
                    <a:pt x="18" y="0"/>
                  </a:lnTo>
                  <a:lnTo>
                    <a:pt x="18" y="212"/>
                  </a:lnTo>
                  <a:lnTo>
                    <a:pt x="24" y="212"/>
                  </a:lnTo>
                  <a:lnTo>
                    <a:pt x="12" y="224"/>
                  </a:lnTo>
                  <a:lnTo>
                    <a:pt x="0" y="2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25"/>
            <p:cNvSpPr>
              <a:spLocks/>
            </p:cNvSpPr>
            <p:nvPr/>
          </p:nvSpPr>
          <p:spPr bwMode="auto">
            <a:xfrm>
              <a:off x="2185" y="2191"/>
              <a:ext cx="24" cy="224"/>
            </a:xfrm>
            <a:custGeom>
              <a:avLst/>
              <a:gdLst>
                <a:gd name="T0" fmla="*/ 0 w 24"/>
                <a:gd name="T1" fmla="*/ 212 h 224"/>
                <a:gd name="T2" fmla="*/ 6 w 24"/>
                <a:gd name="T3" fmla="*/ 212 h 224"/>
                <a:gd name="T4" fmla="*/ 6 w 24"/>
                <a:gd name="T5" fmla="*/ 0 h 224"/>
                <a:gd name="T6" fmla="*/ 18 w 24"/>
                <a:gd name="T7" fmla="*/ 0 h 224"/>
                <a:gd name="T8" fmla="*/ 18 w 24"/>
                <a:gd name="T9" fmla="*/ 212 h 224"/>
                <a:gd name="T10" fmla="*/ 24 w 24"/>
                <a:gd name="T11" fmla="*/ 212 h 224"/>
                <a:gd name="T12" fmla="*/ 12 w 24"/>
                <a:gd name="T13" fmla="*/ 224 h 224"/>
                <a:gd name="T14" fmla="*/ 0 w 24"/>
                <a:gd name="T15" fmla="*/ 212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4">
                  <a:moveTo>
                    <a:pt x="0" y="212"/>
                  </a:moveTo>
                  <a:lnTo>
                    <a:pt x="6" y="212"/>
                  </a:lnTo>
                  <a:lnTo>
                    <a:pt x="6" y="0"/>
                  </a:lnTo>
                  <a:lnTo>
                    <a:pt x="18" y="0"/>
                  </a:lnTo>
                  <a:lnTo>
                    <a:pt x="18" y="212"/>
                  </a:lnTo>
                  <a:lnTo>
                    <a:pt x="24" y="212"/>
                  </a:lnTo>
                  <a:lnTo>
                    <a:pt x="12" y="224"/>
                  </a:lnTo>
                  <a:lnTo>
                    <a:pt x="0" y="212"/>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85" name="Freeform 27"/>
          <p:cNvSpPr>
            <a:spLocks noEditPoints="1"/>
          </p:cNvSpPr>
          <p:nvPr/>
        </p:nvSpPr>
        <p:spPr bwMode="auto">
          <a:xfrm>
            <a:off x="1209675" y="2049463"/>
            <a:ext cx="647700" cy="84137"/>
          </a:xfrm>
          <a:custGeom>
            <a:avLst/>
            <a:gdLst>
              <a:gd name="T0" fmla="*/ 5182 w 8249"/>
              <a:gd name="T1" fmla="*/ 36878 h 1086"/>
              <a:gd name="T2" fmla="*/ 637257 w 8249"/>
              <a:gd name="T3" fmla="*/ 36878 h 1086"/>
              <a:gd name="T4" fmla="*/ 642518 w 8249"/>
              <a:gd name="T5" fmla="*/ 42069 h 1086"/>
              <a:gd name="T6" fmla="*/ 637257 w 8249"/>
              <a:gd name="T7" fmla="*/ 47260 h 1086"/>
              <a:gd name="T8" fmla="*/ 5182 w 8249"/>
              <a:gd name="T9" fmla="*/ 47260 h 1086"/>
              <a:gd name="T10" fmla="*/ 0 w 8249"/>
              <a:gd name="T11" fmla="*/ 42069 h 1086"/>
              <a:gd name="T12" fmla="*/ 5182 w 8249"/>
              <a:gd name="T13" fmla="*/ 36878 h 1086"/>
              <a:gd name="T14" fmla="*/ 577112 w 8249"/>
              <a:gd name="T15" fmla="*/ 1472 h 1086"/>
              <a:gd name="T16" fmla="*/ 647700 w 8249"/>
              <a:gd name="T17" fmla="*/ 42069 h 1086"/>
              <a:gd name="T18" fmla="*/ 577112 w 8249"/>
              <a:gd name="T19" fmla="*/ 82666 h 1086"/>
              <a:gd name="T20" fmla="*/ 569967 w 8249"/>
              <a:gd name="T21" fmla="*/ 80807 h 1086"/>
              <a:gd name="T22" fmla="*/ 571851 w 8249"/>
              <a:gd name="T23" fmla="*/ 73756 h 1086"/>
              <a:gd name="T24" fmla="*/ 634666 w 8249"/>
              <a:gd name="T25" fmla="*/ 37653 h 1086"/>
              <a:gd name="T26" fmla="*/ 634666 w 8249"/>
              <a:gd name="T27" fmla="*/ 46563 h 1086"/>
              <a:gd name="T28" fmla="*/ 571851 w 8249"/>
              <a:gd name="T29" fmla="*/ 10382 h 1086"/>
              <a:gd name="T30" fmla="*/ 569967 w 8249"/>
              <a:gd name="T31" fmla="*/ 3331 h 1086"/>
              <a:gd name="T32" fmla="*/ 577112 w 8249"/>
              <a:gd name="T33" fmla="*/ 1472 h 10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49" h="1086">
                <a:moveTo>
                  <a:pt x="66" y="476"/>
                </a:moveTo>
                <a:lnTo>
                  <a:pt x="8116" y="476"/>
                </a:lnTo>
                <a:cubicBezTo>
                  <a:pt x="8153" y="476"/>
                  <a:pt x="8183" y="506"/>
                  <a:pt x="8183" y="543"/>
                </a:cubicBezTo>
                <a:cubicBezTo>
                  <a:pt x="8183" y="580"/>
                  <a:pt x="8153" y="610"/>
                  <a:pt x="8116" y="610"/>
                </a:cubicBezTo>
                <a:lnTo>
                  <a:pt x="66" y="610"/>
                </a:lnTo>
                <a:cubicBezTo>
                  <a:pt x="30" y="610"/>
                  <a:pt x="0" y="580"/>
                  <a:pt x="0" y="543"/>
                </a:cubicBezTo>
                <a:cubicBezTo>
                  <a:pt x="0" y="506"/>
                  <a:pt x="30" y="476"/>
                  <a:pt x="66" y="476"/>
                </a:cubicBezTo>
                <a:close/>
                <a:moveTo>
                  <a:pt x="7350" y="19"/>
                </a:moveTo>
                <a:lnTo>
                  <a:pt x="8249" y="543"/>
                </a:lnTo>
                <a:lnTo>
                  <a:pt x="7350" y="1067"/>
                </a:lnTo>
                <a:cubicBezTo>
                  <a:pt x="7318" y="1086"/>
                  <a:pt x="7277" y="1075"/>
                  <a:pt x="7259" y="1043"/>
                </a:cubicBezTo>
                <a:cubicBezTo>
                  <a:pt x="7240" y="1012"/>
                  <a:pt x="7251" y="971"/>
                  <a:pt x="7283" y="952"/>
                </a:cubicBezTo>
                <a:lnTo>
                  <a:pt x="8083" y="486"/>
                </a:lnTo>
                <a:lnTo>
                  <a:pt x="8083" y="601"/>
                </a:lnTo>
                <a:lnTo>
                  <a:pt x="7283" y="134"/>
                </a:lnTo>
                <a:cubicBezTo>
                  <a:pt x="7251" y="115"/>
                  <a:pt x="7240" y="75"/>
                  <a:pt x="7259" y="43"/>
                </a:cubicBezTo>
                <a:cubicBezTo>
                  <a:pt x="7277" y="11"/>
                  <a:pt x="7318" y="0"/>
                  <a:pt x="7350" y="19"/>
                </a:cubicBezTo>
                <a:close/>
              </a:path>
            </a:pathLst>
          </a:custGeom>
          <a:solidFill>
            <a:srgbClr val="4A7EBB"/>
          </a:solidFill>
          <a:ln w="0" cap="flat">
            <a:solidFill>
              <a:srgbClr val="4A7EBB"/>
            </a:solidFill>
            <a:prstDash val="solid"/>
            <a:bevel/>
            <a:headEnd/>
            <a:tailEnd/>
          </a:ln>
        </p:spPr>
        <p:txBody>
          <a:bodyPr/>
          <a:lstStyle/>
          <a:p>
            <a:endParaRPr lang="en-US"/>
          </a:p>
        </p:txBody>
      </p:sp>
      <p:sp>
        <p:nvSpPr>
          <p:cNvPr id="11286" name="Freeform 28"/>
          <p:cNvSpPr>
            <a:spLocks noEditPoints="1"/>
          </p:cNvSpPr>
          <p:nvPr/>
        </p:nvSpPr>
        <p:spPr bwMode="auto">
          <a:xfrm>
            <a:off x="1209675" y="3081338"/>
            <a:ext cx="647700" cy="84137"/>
          </a:xfrm>
          <a:custGeom>
            <a:avLst/>
            <a:gdLst>
              <a:gd name="T0" fmla="*/ 5182 w 4125"/>
              <a:gd name="T1" fmla="*/ 36878 h 543"/>
              <a:gd name="T2" fmla="*/ 637180 w 4125"/>
              <a:gd name="T3" fmla="*/ 36878 h 543"/>
              <a:gd name="T4" fmla="*/ 642518 w 4125"/>
              <a:gd name="T5" fmla="*/ 41992 h 543"/>
              <a:gd name="T6" fmla="*/ 637180 w 4125"/>
              <a:gd name="T7" fmla="*/ 47260 h 543"/>
              <a:gd name="T8" fmla="*/ 5182 w 4125"/>
              <a:gd name="T9" fmla="*/ 47260 h 543"/>
              <a:gd name="T10" fmla="*/ 0 w 4125"/>
              <a:gd name="T11" fmla="*/ 41992 h 543"/>
              <a:gd name="T12" fmla="*/ 5182 w 4125"/>
              <a:gd name="T13" fmla="*/ 36878 h 543"/>
              <a:gd name="T14" fmla="*/ 577042 w 4125"/>
              <a:gd name="T15" fmla="*/ 1395 h 543"/>
              <a:gd name="T16" fmla="*/ 647700 w 4125"/>
              <a:gd name="T17" fmla="*/ 41992 h 543"/>
              <a:gd name="T18" fmla="*/ 577042 w 4125"/>
              <a:gd name="T19" fmla="*/ 82743 h 543"/>
              <a:gd name="T20" fmla="*/ 569976 w 4125"/>
              <a:gd name="T21" fmla="*/ 80884 h 543"/>
              <a:gd name="T22" fmla="*/ 571860 w 4125"/>
              <a:gd name="T23" fmla="*/ 73756 h 543"/>
              <a:gd name="T24" fmla="*/ 634667 w 4125"/>
              <a:gd name="T25" fmla="*/ 37653 h 543"/>
              <a:gd name="T26" fmla="*/ 634667 w 4125"/>
              <a:gd name="T27" fmla="*/ 46485 h 543"/>
              <a:gd name="T28" fmla="*/ 571860 w 4125"/>
              <a:gd name="T29" fmla="*/ 10382 h 543"/>
              <a:gd name="T30" fmla="*/ 569976 w 4125"/>
              <a:gd name="T31" fmla="*/ 3254 h 543"/>
              <a:gd name="T32" fmla="*/ 577042 w 4125"/>
              <a:gd name="T33" fmla="*/ 1395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25" h="543">
                <a:moveTo>
                  <a:pt x="33" y="238"/>
                </a:moveTo>
                <a:lnTo>
                  <a:pt x="4058" y="238"/>
                </a:lnTo>
                <a:cubicBezTo>
                  <a:pt x="4077" y="238"/>
                  <a:pt x="4092" y="253"/>
                  <a:pt x="4092" y="271"/>
                </a:cubicBezTo>
                <a:cubicBezTo>
                  <a:pt x="4092" y="290"/>
                  <a:pt x="4077" y="305"/>
                  <a:pt x="4058" y="305"/>
                </a:cubicBezTo>
                <a:lnTo>
                  <a:pt x="33" y="305"/>
                </a:lnTo>
                <a:cubicBezTo>
                  <a:pt x="15" y="305"/>
                  <a:pt x="0" y="290"/>
                  <a:pt x="0" y="271"/>
                </a:cubicBezTo>
                <a:cubicBezTo>
                  <a:pt x="0" y="253"/>
                  <a:pt x="15" y="238"/>
                  <a:pt x="33" y="238"/>
                </a:cubicBezTo>
                <a:close/>
                <a:moveTo>
                  <a:pt x="3675" y="9"/>
                </a:moveTo>
                <a:lnTo>
                  <a:pt x="4125" y="271"/>
                </a:lnTo>
                <a:lnTo>
                  <a:pt x="3675" y="534"/>
                </a:lnTo>
                <a:cubicBezTo>
                  <a:pt x="3659" y="543"/>
                  <a:pt x="3639" y="537"/>
                  <a:pt x="3630" y="522"/>
                </a:cubicBezTo>
                <a:cubicBezTo>
                  <a:pt x="3620" y="506"/>
                  <a:pt x="3626" y="485"/>
                  <a:pt x="3642" y="476"/>
                </a:cubicBezTo>
                <a:lnTo>
                  <a:pt x="4042" y="243"/>
                </a:lnTo>
                <a:lnTo>
                  <a:pt x="4042" y="300"/>
                </a:lnTo>
                <a:lnTo>
                  <a:pt x="3642" y="67"/>
                </a:lnTo>
                <a:cubicBezTo>
                  <a:pt x="3626" y="58"/>
                  <a:pt x="3620" y="37"/>
                  <a:pt x="3630" y="21"/>
                </a:cubicBezTo>
                <a:cubicBezTo>
                  <a:pt x="3639" y="5"/>
                  <a:pt x="3659" y="0"/>
                  <a:pt x="3675" y="9"/>
                </a:cubicBezTo>
                <a:close/>
              </a:path>
            </a:pathLst>
          </a:custGeom>
          <a:solidFill>
            <a:srgbClr val="4A7EBB"/>
          </a:solidFill>
          <a:ln w="0" cap="flat">
            <a:solidFill>
              <a:srgbClr val="4A7EBB"/>
            </a:solidFill>
            <a:prstDash val="solid"/>
            <a:bevel/>
            <a:headEnd/>
            <a:tailEnd/>
          </a:ln>
        </p:spPr>
        <p:txBody>
          <a:bodyPr/>
          <a:lstStyle/>
          <a:p>
            <a:endParaRPr lang="en-US"/>
          </a:p>
        </p:txBody>
      </p:sp>
      <p:grpSp>
        <p:nvGrpSpPr>
          <p:cNvPr id="11287" name="Group 31"/>
          <p:cNvGrpSpPr>
            <a:grpSpLocks/>
          </p:cNvGrpSpPr>
          <p:nvPr/>
        </p:nvGrpSpPr>
        <p:grpSpPr bwMode="auto">
          <a:xfrm>
            <a:off x="4179888" y="4484688"/>
            <a:ext cx="38100" cy="354012"/>
            <a:chOff x="2633" y="2825"/>
            <a:chExt cx="24" cy="223"/>
          </a:xfrm>
        </p:grpSpPr>
        <p:sp>
          <p:nvSpPr>
            <p:cNvPr id="11344" name="Freeform 29"/>
            <p:cNvSpPr>
              <a:spLocks/>
            </p:cNvSpPr>
            <p:nvPr/>
          </p:nvSpPr>
          <p:spPr bwMode="auto">
            <a:xfrm>
              <a:off x="2633"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30"/>
            <p:cNvSpPr>
              <a:spLocks/>
            </p:cNvSpPr>
            <p:nvPr/>
          </p:nvSpPr>
          <p:spPr bwMode="auto">
            <a:xfrm>
              <a:off x="2633"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noFill/>
            <a:ln w="13" cap="rnd">
              <a:solidFill>
                <a:srgbClr val="77933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88" name="Rectangle 32"/>
          <p:cNvSpPr>
            <a:spLocks noChangeArrowheads="1"/>
          </p:cNvSpPr>
          <p:nvPr/>
        </p:nvSpPr>
        <p:spPr bwMode="auto">
          <a:xfrm>
            <a:off x="2876550" y="4900613"/>
            <a:ext cx="2727325" cy="481012"/>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9" name="Rectangle 33"/>
          <p:cNvSpPr>
            <a:spLocks noChangeArrowheads="1"/>
          </p:cNvSpPr>
          <p:nvPr/>
        </p:nvSpPr>
        <p:spPr bwMode="auto">
          <a:xfrm>
            <a:off x="3783013" y="4940300"/>
            <a:ext cx="10239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Information</a:t>
            </a:r>
            <a:endParaRPr lang="fr-FR"/>
          </a:p>
        </p:txBody>
      </p:sp>
      <p:sp>
        <p:nvSpPr>
          <p:cNvPr id="11290" name="Rectangle 34"/>
          <p:cNvSpPr>
            <a:spLocks noChangeArrowheads="1"/>
          </p:cNvSpPr>
          <p:nvPr/>
        </p:nvSpPr>
        <p:spPr bwMode="auto">
          <a:xfrm>
            <a:off x="3154363" y="5165725"/>
            <a:ext cx="2351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000000"/>
                </a:solidFill>
                <a:latin typeface="Calibri" pitchFamily="34" charset="0"/>
              </a:rPr>
              <a:t>Assist disposal process management</a:t>
            </a:r>
            <a:endParaRPr lang="fr-FR"/>
          </a:p>
        </p:txBody>
      </p:sp>
      <p:sp>
        <p:nvSpPr>
          <p:cNvPr id="11291" name="Rectangle 35"/>
          <p:cNvSpPr>
            <a:spLocks noChangeArrowheads="1"/>
          </p:cNvSpPr>
          <p:nvPr/>
        </p:nvSpPr>
        <p:spPr bwMode="auto">
          <a:xfrm>
            <a:off x="622300" y="4897438"/>
            <a:ext cx="2074863" cy="506412"/>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2" name="Rectangle 36"/>
          <p:cNvSpPr>
            <a:spLocks noChangeArrowheads="1"/>
          </p:cNvSpPr>
          <p:nvPr/>
        </p:nvSpPr>
        <p:spPr bwMode="auto">
          <a:xfrm>
            <a:off x="1365250" y="4935538"/>
            <a:ext cx="698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Phasing</a:t>
            </a:r>
            <a:endParaRPr lang="fr-FR"/>
          </a:p>
        </p:txBody>
      </p:sp>
      <p:sp>
        <p:nvSpPr>
          <p:cNvPr id="11293" name="Rectangle 37"/>
          <p:cNvSpPr>
            <a:spLocks noChangeArrowheads="1"/>
          </p:cNvSpPr>
          <p:nvPr/>
        </p:nvSpPr>
        <p:spPr bwMode="auto">
          <a:xfrm>
            <a:off x="771525" y="5164138"/>
            <a:ext cx="19796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How to evolve monitoring</a:t>
            </a:r>
            <a:endParaRPr lang="fr-FR"/>
          </a:p>
        </p:txBody>
      </p:sp>
      <p:grpSp>
        <p:nvGrpSpPr>
          <p:cNvPr id="11294" name="Group 40"/>
          <p:cNvGrpSpPr>
            <a:grpSpLocks/>
          </p:cNvGrpSpPr>
          <p:nvPr/>
        </p:nvGrpSpPr>
        <p:grpSpPr bwMode="auto">
          <a:xfrm>
            <a:off x="2728913" y="5135563"/>
            <a:ext cx="117475" cy="58737"/>
            <a:chOff x="1719" y="3235"/>
            <a:chExt cx="74" cy="37"/>
          </a:xfrm>
        </p:grpSpPr>
        <p:sp>
          <p:nvSpPr>
            <p:cNvPr id="11342" name="Freeform 38"/>
            <p:cNvSpPr>
              <a:spLocks/>
            </p:cNvSpPr>
            <p:nvPr/>
          </p:nvSpPr>
          <p:spPr bwMode="auto">
            <a:xfrm>
              <a:off x="1719" y="3235"/>
              <a:ext cx="74" cy="37"/>
            </a:xfrm>
            <a:custGeom>
              <a:avLst/>
              <a:gdLst>
                <a:gd name="T0" fmla="*/ 19 w 74"/>
                <a:gd name="T1" fmla="*/ 37 h 37"/>
                <a:gd name="T2" fmla="*/ 19 w 74"/>
                <a:gd name="T3" fmla="*/ 28 h 37"/>
                <a:gd name="T4" fmla="*/ 74 w 74"/>
                <a:gd name="T5" fmla="*/ 28 h 37"/>
                <a:gd name="T6" fmla="*/ 74 w 74"/>
                <a:gd name="T7" fmla="*/ 9 h 37"/>
                <a:gd name="T8" fmla="*/ 19 w 74"/>
                <a:gd name="T9" fmla="*/ 9 h 37"/>
                <a:gd name="T10" fmla="*/ 19 w 74"/>
                <a:gd name="T11" fmla="*/ 0 h 37"/>
                <a:gd name="T12" fmla="*/ 0 w 74"/>
                <a:gd name="T13" fmla="*/ 19 h 37"/>
                <a:gd name="T14" fmla="*/ 19 w 74"/>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37">
                  <a:moveTo>
                    <a:pt x="19" y="37"/>
                  </a:moveTo>
                  <a:lnTo>
                    <a:pt x="19" y="28"/>
                  </a:lnTo>
                  <a:lnTo>
                    <a:pt x="74" y="28"/>
                  </a:lnTo>
                  <a:lnTo>
                    <a:pt x="74" y="9"/>
                  </a:lnTo>
                  <a:lnTo>
                    <a:pt x="19" y="9"/>
                  </a:lnTo>
                  <a:lnTo>
                    <a:pt x="19" y="0"/>
                  </a:lnTo>
                  <a:lnTo>
                    <a:pt x="0" y="19"/>
                  </a:lnTo>
                  <a:lnTo>
                    <a:pt x="19" y="3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39"/>
            <p:cNvSpPr>
              <a:spLocks/>
            </p:cNvSpPr>
            <p:nvPr/>
          </p:nvSpPr>
          <p:spPr bwMode="auto">
            <a:xfrm>
              <a:off x="1719" y="3235"/>
              <a:ext cx="74" cy="37"/>
            </a:xfrm>
            <a:custGeom>
              <a:avLst/>
              <a:gdLst>
                <a:gd name="T0" fmla="*/ 19 w 74"/>
                <a:gd name="T1" fmla="*/ 37 h 37"/>
                <a:gd name="T2" fmla="*/ 19 w 74"/>
                <a:gd name="T3" fmla="*/ 28 h 37"/>
                <a:gd name="T4" fmla="*/ 74 w 74"/>
                <a:gd name="T5" fmla="*/ 28 h 37"/>
                <a:gd name="T6" fmla="*/ 74 w 74"/>
                <a:gd name="T7" fmla="*/ 9 h 37"/>
                <a:gd name="T8" fmla="*/ 19 w 74"/>
                <a:gd name="T9" fmla="*/ 9 h 37"/>
                <a:gd name="T10" fmla="*/ 19 w 74"/>
                <a:gd name="T11" fmla="*/ 0 h 37"/>
                <a:gd name="T12" fmla="*/ 0 w 74"/>
                <a:gd name="T13" fmla="*/ 19 h 37"/>
                <a:gd name="T14" fmla="*/ 19 w 74"/>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37">
                  <a:moveTo>
                    <a:pt x="19" y="37"/>
                  </a:moveTo>
                  <a:lnTo>
                    <a:pt x="19" y="28"/>
                  </a:lnTo>
                  <a:lnTo>
                    <a:pt x="74" y="28"/>
                  </a:lnTo>
                  <a:lnTo>
                    <a:pt x="74" y="9"/>
                  </a:lnTo>
                  <a:lnTo>
                    <a:pt x="19" y="9"/>
                  </a:lnTo>
                  <a:lnTo>
                    <a:pt x="19" y="0"/>
                  </a:lnTo>
                  <a:lnTo>
                    <a:pt x="0" y="19"/>
                  </a:lnTo>
                  <a:lnTo>
                    <a:pt x="19" y="37"/>
                  </a:lnTo>
                  <a:close/>
                </a:path>
              </a:pathLst>
            </a:custGeom>
            <a:noFill/>
            <a:ln w="13" cap="rnd">
              <a:solidFill>
                <a:srgbClr val="77933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95" name="Line 41"/>
          <p:cNvSpPr>
            <a:spLocks noChangeShapeType="1"/>
          </p:cNvSpPr>
          <p:nvPr/>
        </p:nvSpPr>
        <p:spPr bwMode="auto">
          <a:xfrm>
            <a:off x="1214438" y="2090738"/>
            <a:ext cx="0" cy="2806700"/>
          </a:xfrm>
          <a:prstGeom prst="line">
            <a:avLst/>
          </a:prstGeom>
          <a:noFill/>
          <a:ln w="5" cap="rnd">
            <a:solidFill>
              <a:srgbClr val="4A7EB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96" name="Group 44"/>
          <p:cNvGrpSpPr>
            <a:grpSpLocks/>
          </p:cNvGrpSpPr>
          <p:nvPr/>
        </p:nvGrpSpPr>
        <p:grpSpPr bwMode="auto">
          <a:xfrm>
            <a:off x="1571625" y="5432425"/>
            <a:ext cx="36513" cy="234950"/>
            <a:chOff x="990" y="3422"/>
            <a:chExt cx="23" cy="148"/>
          </a:xfrm>
        </p:grpSpPr>
        <p:sp>
          <p:nvSpPr>
            <p:cNvPr id="11340" name="Freeform 42"/>
            <p:cNvSpPr>
              <a:spLocks/>
            </p:cNvSpPr>
            <p:nvPr/>
          </p:nvSpPr>
          <p:spPr bwMode="auto">
            <a:xfrm>
              <a:off x="990" y="3422"/>
              <a:ext cx="23" cy="148"/>
            </a:xfrm>
            <a:custGeom>
              <a:avLst/>
              <a:gdLst>
                <a:gd name="T0" fmla="*/ 0 w 23"/>
                <a:gd name="T1" fmla="*/ 137 h 148"/>
                <a:gd name="T2" fmla="*/ 6 w 23"/>
                <a:gd name="T3" fmla="*/ 137 h 148"/>
                <a:gd name="T4" fmla="*/ 6 w 23"/>
                <a:gd name="T5" fmla="*/ 0 h 148"/>
                <a:gd name="T6" fmla="*/ 18 w 23"/>
                <a:gd name="T7" fmla="*/ 0 h 148"/>
                <a:gd name="T8" fmla="*/ 18 w 23"/>
                <a:gd name="T9" fmla="*/ 137 h 148"/>
                <a:gd name="T10" fmla="*/ 23 w 23"/>
                <a:gd name="T11" fmla="*/ 137 h 148"/>
                <a:gd name="T12" fmla="*/ 12 w 23"/>
                <a:gd name="T13" fmla="*/ 148 h 148"/>
                <a:gd name="T14" fmla="*/ 0 w 23"/>
                <a:gd name="T15" fmla="*/ 137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48">
                  <a:moveTo>
                    <a:pt x="0" y="137"/>
                  </a:moveTo>
                  <a:lnTo>
                    <a:pt x="6" y="137"/>
                  </a:lnTo>
                  <a:lnTo>
                    <a:pt x="6" y="0"/>
                  </a:lnTo>
                  <a:lnTo>
                    <a:pt x="18" y="0"/>
                  </a:lnTo>
                  <a:lnTo>
                    <a:pt x="18" y="137"/>
                  </a:lnTo>
                  <a:lnTo>
                    <a:pt x="23" y="137"/>
                  </a:lnTo>
                  <a:lnTo>
                    <a:pt x="12" y="148"/>
                  </a:lnTo>
                  <a:lnTo>
                    <a:pt x="0" y="13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43"/>
            <p:cNvSpPr>
              <a:spLocks/>
            </p:cNvSpPr>
            <p:nvPr/>
          </p:nvSpPr>
          <p:spPr bwMode="auto">
            <a:xfrm>
              <a:off x="990" y="3422"/>
              <a:ext cx="23" cy="148"/>
            </a:xfrm>
            <a:custGeom>
              <a:avLst/>
              <a:gdLst>
                <a:gd name="T0" fmla="*/ 0 w 23"/>
                <a:gd name="T1" fmla="*/ 137 h 148"/>
                <a:gd name="T2" fmla="*/ 6 w 23"/>
                <a:gd name="T3" fmla="*/ 137 h 148"/>
                <a:gd name="T4" fmla="*/ 6 w 23"/>
                <a:gd name="T5" fmla="*/ 0 h 148"/>
                <a:gd name="T6" fmla="*/ 18 w 23"/>
                <a:gd name="T7" fmla="*/ 0 h 148"/>
                <a:gd name="T8" fmla="*/ 18 w 23"/>
                <a:gd name="T9" fmla="*/ 137 h 148"/>
                <a:gd name="T10" fmla="*/ 23 w 23"/>
                <a:gd name="T11" fmla="*/ 137 h 148"/>
                <a:gd name="T12" fmla="*/ 12 w 23"/>
                <a:gd name="T13" fmla="*/ 148 h 148"/>
                <a:gd name="T14" fmla="*/ 0 w 23"/>
                <a:gd name="T15" fmla="*/ 137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48">
                  <a:moveTo>
                    <a:pt x="0" y="137"/>
                  </a:moveTo>
                  <a:lnTo>
                    <a:pt x="6" y="137"/>
                  </a:lnTo>
                  <a:lnTo>
                    <a:pt x="6" y="0"/>
                  </a:lnTo>
                  <a:lnTo>
                    <a:pt x="18" y="0"/>
                  </a:lnTo>
                  <a:lnTo>
                    <a:pt x="18" y="137"/>
                  </a:lnTo>
                  <a:lnTo>
                    <a:pt x="23" y="137"/>
                  </a:lnTo>
                  <a:lnTo>
                    <a:pt x="12" y="148"/>
                  </a:lnTo>
                  <a:lnTo>
                    <a:pt x="0" y="137"/>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97" name="Rectangle 45"/>
          <p:cNvSpPr>
            <a:spLocks noChangeArrowheads="1"/>
          </p:cNvSpPr>
          <p:nvPr/>
        </p:nvSpPr>
        <p:spPr bwMode="auto">
          <a:xfrm>
            <a:off x="622300" y="5695950"/>
            <a:ext cx="2074863" cy="301625"/>
          </a:xfrm>
          <a:prstGeom prst="rect">
            <a:avLst/>
          </a:prstGeom>
          <a:noFill/>
          <a:ln w="5" cap="rnd">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8" name="Rectangle 46"/>
          <p:cNvSpPr>
            <a:spLocks noChangeArrowheads="1"/>
          </p:cNvSpPr>
          <p:nvPr/>
        </p:nvSpPr>
        <p:spPr bwMode="auto">
          <a:xfrm>
            <a:off x="1068388" y="5734050"/>
            <a:ext cx="12969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500">
                <a:solidFill>
                  <a:srgbClr val="0070C0"/>
                </a:solidFill>
                <a:latin typeface="Calibri" pitchFamily="34" charset="0"/>
              </a:rPr>
              <a:t>End monitoring</a:t>
            </a:r>
            <a:endParaRPr lang="fr-FR"/>
          </a:p>
        </p:txBody>
      </p:sp>
      <p:grpSp>
        <p:nvGrpSpPr>
          <p:cNvPr id="11299" name="Group 49"/>
          <p:cNvGrpSpPr>
            <a:grpSpLocks/>
          </p:cNvGrpSpPr>
          <p:nvPr/>
        </p:nvGrpSpPr>
        <p:grpSpPr bwMode="auto">
          <a:xfrm>
            <a:off x="2105025" y="4484688"/>
            <a:ext cx="38100" cy="354012"/>
            <a:chOff x="1326" y="2825"/>
            <a:chExt cx="24" cy="223"/>
          </a:xfrm>
        </p:grpSpPr>
        <p:sp>
          <p:nvSpPr>
            <p:cNvPr id="11338" name="Freeform 47"/>
            <p:cNvSpPr>
              <a:spLocks/>
            </p:cNvSpPr>
            <p:nvPr/>
          </p:nvSpPr>
          <p:spPr bwMode="auto">
            <a:xfrm>
              <a:off x="1326"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48"/>
            <p:cNvSpPr>
              <a:spLocks/>
            </p:cNvSpPr>
            <p:nvPr/>
          </p:nvSpPr>
          <p:spPr bwMode="auto">
            <a:xfrm>
              <a:off x="1326"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71" name="Rectangle 50"/>
          <p:cNvSpPr>
            <a:spLocks noChangeArrowheads="1"/>
          </p:cNvSpPr>
          <p:nvPr/>
        </p:nvSpPr>
        <p:spPr bwMode="auto">
          <a:xfrm>
            <a:off x="1866900" y="1855788"/>
            <a:ext cx="3736975" cy="5064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fr-FR"/>
          </a:p>
        </p:txBody>
      </p:sp>
      <p:sp>
        <p:nvSpPr>
          <p:cNvPr id="11301" name="Rectangle 51"/>
          <p:cNvSpPr>
            <a:spLocks noChangeArrowheads="1"/>
          </p:cNvSpPr>
          <p:nvPr/>
        </p:nvSpPr>
        <p:spPr bwMode="auto">
          <a:xfrm>
            <a:off x="3336925" y="1893888"/>
            <a:ext cx="8925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a:solidFill>
                  <a:schemeClr val="bg1"/>
                </a:solidFill>
                <a:latin typeface="Calibri" pitchFamily="34" charset="0"/>
              </a:rPr>
              <a:t>Objectives</a:t>
            </a:r>
            <a:endParaRPr lang="fr-FR" b="1" dirty="0">
              <a:solidFill>
                <a:schemeClr val="bg1"/>
              </a:solidFill>
            </a:endParaRPr>
          </a:p>
        </p:txBody>
      </p:sp>
      <p:sp>
        <p:nvSpPr>
          <p:cNvPr id="11302" name="Rectangle 52"/>
          <p:cNvSpPr>
            <a:spLocks noChangeArrowheads="1"/>
          </p:cNvSpPr>
          <p:nvPr/>
        </p:nvSpPr>
        <p:spPr bwMode="auto">
          <a:xfrm>
            <a:off x="2078038" y="2122488"/>
            <a:ext cx="36242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Expectations from monitoring / What to monitor</a:t>
            </a:r>
            <a:endParaRPr lang="fr-FR"/>
          </a:p>
        </p:txBody>
      </p:sp>
      <p:sp>
        <p:nvSpPr>
          <p:cNvPr id="11303" name="Rectangle 53"/>
          <p:cNvSpPr>
            <a:spLocks noChangeArrowheads="1"/>
          </p:cNvSpPr>
          <p:nvPr/>
        </p:nvSpPr>
        <p:spPr bwMode="auto">
          <a:xfrm>
            <a:off x="1866900" y="2886075"/>
            <a:ext cx="3736975" cy="506413"/>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1304" name="Rectangle 54"/>
          <p:cNvSpPr>
            <a:spLocks noChangeArrowheads="1"/>
          </p:cNvSpPr>
          <p:nvPr/>
        </p:nvSpPr>
        <p:spPr bwMode="auto">
          <a:xfrm>
            <a:off x="1887332" y="2924175"/>
            <a:ext cx="3678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err="1">
                <a:solidFill>
                  <a:srgbClr val="0070C0"/>
                </a:solidFill>
                <a:latin typeface="Calibri" pitchFamily="34" charset="0"/>
              </a:rPr>
              <a:t>Implementation</a:t>
            </a:r>
            <a:r>
              <a:rPr lang="fr-FR" sz="1600" b="1" dirty="0">
                <a:solidFill>
                  <a:srgbClr val="0070C0"/>
                </a:solidFill>
                <a:latin typeface="Calibri" pitchFamily="34" charset="0"/>
              </a:rPr>
              <a:t> </a:t>
            </a:r>
            <a:r>
              <a:rPr lang="fr-FR" sz="1600" b="1" dirty="0" err="1">
                <a:solidFill>
                  <a:srgbClr val="0070C0"/>
                </a:solidFill>
                <a:latin typeface="Calibri" pitchFamily="34" charset="0"/>
              </a:rPr>
              <a:t>Technology</a:t>
            </a:r>
            <a:r>
              <a:rPr lang="fr-FR" sz="1600" b="1" dirty="0">
                <a:solidFill>
                  <a:srgbClr val="0070C0"/>
                </a:solidFill>
                <a:latin typeface="Calibri" pitchFamily="34" charset="0"/>
              </a:rPr>
              <a:t> and </a:t>
            </a:r>
            <a:r>
              <a:rPr lang="fr-FR" sz="1600" b="1" dirty="0" err="1">
                <a:solidFill>
                  <a:srgbClr val="0070C0"/>
                </a:solidFill>
                <a:latin typeface="Calibri" pitchFamily="34" charset="0"/>
              </a:rPr>
              <a:t>Strategies</a:t>
            </a:r>
            <a:r>
              <a:rPr lang="fr-FR" sz="1600" b="1" dirty="0">
                <a:solidFill>
                  <a:srgbClr val="0070C0"/>
                </a:solidFill>
                <a:latin typeface="Calibri" pitchFamily="34" charset="0"/>
              </a:rPr>
              <a:t> </a:t>
            </a:r>
            <a:endParaRPr lang="fr-FR" sz="2000" b="1" dirty="0"/>
          </a:p>
        </p:txBody>
      </p:sp>
      <p:sp>
        <p:nvSpPr>
          <p:cNvPr id="11305" name="Rectangle 55"/>
          <p:cNvSpPr>
            <a:spLocks noChangeArrowheads="1"/>
          </p:cNvSpPr>
          <p:nvPr/>
        </p:nvSpPr>
        <p:spPr bwMode="auto">
          <a:xfrm>
            <a:off x="2262188" y="3152775"/>
            <a:ext cx="32337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How to implement and conduct monitoring</a:t>
            </a:r>
            <a:endParaRPr lang="fr-FR"/>
          </a:p>
        </p:txBody>
      </p:sp>
      <p:sp>
        <p:nvSpPr>
          <p:cNvPr id="11306" name="Rectangle 56"/>
          <p:cNvSpPr>
            <a:spLocks noChangeArrowheads="1"/>
          </p:cNvSpPr>
          <p:nvPr/>
        </p:nvSpPr>
        <p:spPr bwMode="auto">
          <a:xfrm>
            <a:off x="1866900" y="3878263"/>
            <a:ext cx="3736975" cy="506412"/>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1307" name="Rectangle 57"/>
          <p:cNvSpPr>
            <a:spLocks noChangeArrowheads="1"/>
          </p:cNvSpPr>
          <p:nvPr/>
        </p:nvSpPr>
        <p:spPr bwMode="auto">
          <a:xfrm>
            <a:off x="3427413" y="3916363"/>
            <a:ext cx="69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err="1">
                <a:solidFill>
                  <a:srgbClr val="0070C0"/>
                </a:solidFill>
                <a:latin typeface="Calibri" pitchFamily="34" charset="0"/>
              </a:rPr>
              <a:t>Analysis</a:t>
            </a:r>
            <a:endParaRPr lang="fr-FR" b="1" dirty="0"/>
          </a:p>
        </p:txBody>
      </p:sp>
      <p:sp>
        <p:nvSpPr>
          <p:cNvPr id="11308" name="Rectangle 58"/>
          <p:cNvSpPr>
            <a:spLocks noChangeArrowheads="1"/>
          </p:cNvSpPr>
          <p:nvPr/>
        </p:nvSpPr>
        <p:spPr bwMode="auto">
          <a:xfrm>
            <a:off x="2097088" y="4143375"/>
            <a:ext cx="35845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Interpret monitoring results / Answer objectives</a:t>
            </a:r>
            <a:endParaRPr lang="fr-FR"/>
          </a:p>
        </p:txBody>
      </p:sp>
      <p:grpSp>
        <p:nvGrpSpPr>
          <p:cNvPr id="11309" name="Group 61"/>
          <p:cNvGrpSpPr>
            <a:grpSpLocks/>
          </p:cNvGrpSpPr>
          <p:nvPr/>
        </p:nvGrpSpPr>
        <p:grpSpPr bwMode="auto">
          <a:xfrm>
            <a:off x="3468688" y="2387600"/>
            <a:ext cx="58737" cy="379413"/>
            <a:chOff x="2185" y="1504"/>
            <a:chExt cx="37" cy="239"/>
          </a:xfrm>
        </p:grpSpPr>
        <p:sp>
          <p:nvSpPr>
            <p:cNvPr id="11336" name="Freeform 59"/>
            <p:cNvSpPr>
              <a:spLocks/>
            </p:cNvSpPr>
            <p:nvPr/>
          </p:nvSpPr>
          <p:spPr bwMode="auto">
            <a:xfrm>
              <a:off x="2185" y="1504"/>
              <a:ext cx="37" cy="239"/>
            </a:xfrm>
            <a:custGeom>
              <a:avLst/>
              <a:gdLst>
                <a:gd name="T0" fmla="*/ 0 w 37"/>
                <a:gd name="T1" fmla="*/ 221 h 239"/>
                <a:gd name="T2" fmla="*/ 10 w 37"/>
                <a:gd name="T3" fmla="*/ 221 h 239"/>
                <a:gd name="T4" fmla="*/ 10 w 37"/>
                <a:gd name="T5" fmla="*/ 0 h 239"/>
                <a:gd name="T6" fmla="*/ 28 w 37"/>
                <a:gd name="T7" fmla="*/ 0 h 239"/>
                <a:gd name="T8" fmla="*/ 28 w 37"/>
                <a:gd name="T9" fmla="*/ 221 h 239"/>
                <a:gd name="T10" fmla="*/ 37 w 37"/>
                <a:gd name="T11" fmla="*/ 221 h 239"/>
                <a:gd name="T12" fmla="*/ 19 w 37"/>
                <a:gd name="T13" fmla="*/ 239 h 239"/>
                <a:gd name="T14" fmla="*/ 0 w 37"/>
                <a:gd name="T15" fmla="*/ 221 h 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39">
                  <a:moveTo>
                    <a:pt x="0" y="221"/>
                  </a:moveTo>
                  <a:lnTo>
                    <a:pt x="10" y="221"/>
                  </a:lnTo>
                  <a:lnTo>
                    <a:pt x="10" y="0"/>
                  </a:lnTo>
                  <a:lnTo>
                    <a:pt x="28" y="0"/>
                  </a:lnTo>
                  <a:lnTo>
                    <a:pt x="28" y="221"/>
                  </a:lnTo>
                  <a:lnTo>
                    <a:pt x="37" y="221"/>
                  </a:lnTo>
                  <a:lnTo>
                    <a:pt x="19" y="239"/>
                  </a:lnTo>
                  <a:lnTo>
                    <a:pt x="0" y="22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60"/>
            <p:cNvSpPr>
              <a:spLocks/>
            </p:cNvSpPr>
            <p:nvPr/>
          </p:nvSpPr>
          <p:spPr bwMode="auto">
            <a:xfrm>
              <a:off x="2185" y="1504"/>
              <a:ext cx="37" cy="239"/>
            </a:xfrm>
            <a:custGeom>
              <a:avLst/>
              <a:gdLst>
                <a:gd name="T0" fmla="*/ 0 w 37"/>
                <a:gd name="T1" fmla="*/ 221 h 239"/>
                <a:gd name="T2" fmla="*/ 10 w 37"/>
                <a:gd name="T3" fmla="*/ 221 h 239"/>
                <a:gd name="T4" fmla="*/ 10 w 37"/>
                <a:gd name="T5" fmla="*/ 0 h 239"/>
                <a:gd name="T6" fmla="*/ 28 w 37"/>
                <a:gd name="T7" fmla="*/ 0 h 239"/>
                <a:gd name="T8" fmla="*/ 28 w 37"/>
                <a:gd name="T9" fmla="*/ 221 h 239"/>
                <a:gd name="T10" fmla="*/ 37 w 37"/>
                <a:gd name="T11" fmla="*/ 221 h 239"/>
                <a:gd name="T12" fmla="*/ 19 w 37"/>
                <a:gd name="T13" fmla="*/ 239 h 239"/>
                <a:gd name="T14" fmla="*/ 0 w 37"/>
                <a:gd name="T15" fmla="*/ 221 h 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39">
                  <a:moveTo>
                    <a:pt x="0" y="221"/>
                  </a:moveTo>
                  <a:lnTo>
                    <a:pt x="10" y="221"/>
                  </a:lnTo>
                  <a:lnTo>
                    <a:pt x="10" y="0"/>
                  </a:lnTo>
                  <a:lnTo>
                    <a:pt x="28" y="0"/>
                  </a:lnTo>
                  <a:lnTo>
                    <a:pt x="28" y="221"/>
                  </a:lnTo>
                  <a:lnTo>
                    <a:pt x="37" y="221"/>
                  </a:lnTo>
                  <a:lnTo>
                    <a:pt x="19" y="239"/>
                  </a:lnTo>
                  <a:lnTo>
                    <a:pt x="0" y="221"/>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10" name="Group 64"/>
          <p:cNvGrpSpPr>
            <a:grpSpLocks/>
          </p:cNvGrpSpPr>
          <p:nvPr/>
        </p:nvGrpSpPr>
        <p:grpSpPr bwMode="auto">
          <a:xfrm>
            <a:off x="3468688" y="3478213"/>
            <a:ext cx="38100" cy="355600"/>
            <a:chOff x="2185" y="2191"/>
            <a:chExt cx="24" cy="224"/>
          </a:xfrm>
        </p:grpSpPr>
        <p:sp>
          <p:nvSpPr>
            <p:cNvPr id="11334" name="Freeform 62"/>
            <p:cNvSpPr>
              <a:spLocks/>
            </p:cNvSpPr>
            <p:nvPr/>
          </p:nvSpPr>
          <p:spPr bwMode="auto">
            <a:xfrm>
              <a:off x="2185" y="2191"/>
              <a:ext cx="24" cy="224"/>
            </a:xfrm>
            <a:custGeom>
              <a:avLst/>
              <a:gdLst>
                <a:gd name="T0" fmla="*/ 0 w 24"/>
                <a:gd name="T1" fmla="*/ 212 h 224"/>
                <a:gd name="T2" fmla="*/ 6 w 24"/>
                <a:gd name="T3" fmla="*/ 212 h 224"/>
                <a:gd name="T4" fmla="*/ 6 w 24"/>
                <a:gd name="T5" fmla="*/ 0 h 224"/>
                <a:gd name="T6" fmla="*/ 18 w 24"/>
                <a:gd name="T7" fmla="*/ 0 h 224"/>
                <a:gd name="T8" fmla="*/ 18 w 24"/>
                <a:gd name="T9" fmla="*/ 212 h 224"/>
                <a:gd name="T10" fmla="*/ 24 w 24"/>
                <a:gd name="T11" fmla="*/ 212 h 224"/>
                <a:gd name="T12" fmla="*/ 12 w 24"/>
                <a:gd name="T13" fmla="*/ 224 h 224"/>
                <a:gd name="T14" fmla="*/ 0 w 24"/>
                <a:gd name="T15" fmla="*/ 212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4">
                  <a:moveTo>
                    <a:pt x="0" y="212"/>
                  </a:moveTo>
                  <a:lnTo>
                    <a:pt x="6" y="212"/>
                  </a:lnTo>
                  <a:lnTo>
                    <a:pt x="6" y="0"/>
                  </a:lnTo>
                  <a:lnTo>
                    <a:pt x="18" y="0"/>
                  </a:lnTo>
                  <a:lnTo>
                    <a:pt x="18" y="212"/>
                  </a:lnTo>
                  <a:lnTo>
                    <a:pt x="24" y="212"/>
                  </a:lnTo>
                  <a:lnTo>
                    <a:pt x="12" y="224"/>
                  </a:lnTo>
                  <a:lnTo>
                    <a:pt x="0" y="2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63"/>
            <p:cNvSpPr>
              <a:spLocks/>
            </p:cNvSpPr>
            <p:nvPr/>
          </p:nvSpPr>
          <p:spPr bwMode="auto">
            <a:xfrm>
              <a:off x="2185" y="2191"/>
              <a:ext cx="24" cy="224"/>
            </a:xfrm>
            <a:custGeom>
              <a:avLst/>
              <a:gdLst>
                <a:gd name="T0" fmla="*/ 0 w 24"/>
                <a:gd name="T1" fmla="*/ 212 h 224"/>
                <a:gd name="T2" fmla="*/ 6 w 24"/>
                <a:gd name="T3" fmla="*/ 212 h 224"/>
                <a:gd name="T4" fmla="*/ 6 w 24"/>
                <a:gd name="T5" fmla="*/ 0 h 224"/>
                <a:gd name="T6" fmla="*/ 18 w 24"/>
                <a:gd name="T7" fmla="*/ 0 h 224"/>
                <a:gd name="T8" fmla="*/ 18 w 24"/>
                <a:gd name="T9" fmla="*/ 212 h 224"/>
                <a:gd name="T10" fmla="*/ 24 w 24"/>
                <a:gd name="T11" fmla="*/ 212 h 224"/>
                <a:gd name="T12" fmla="*/ 12 w 24"/>
                <a:gd name="T13" fmla="*/ 224 h 224"/>
                <a:gd name="T14" fmla="*/ 0 w 24"/>
                <a:gd name="T15" fmla="*/ 212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4">
                  <a:moveTo>
                    <a:pt x="0" y="212"/>
                  </a:moveTo>
                  <a:lnTo>
                    <a:pt x="6" y="212"/>
                  </a:lnTo>
                  <a:lnTo>
                    <a:pt x="6" y="0"/>
                  </a:lnTo>
                  <a:lnTo>
                    <a:pt x="18" y="0"/>
                  </a:lnTo>
                  <a:lnTo>
                    <a:pt x="18" y="212"/>
                  </a:lnTo>
                  <a:lnTo>
                    <a:pt x="24" y="212"/>
                  </a:lnTo>
                  <a:lnTo>
                    <a:pt x="12" y="224"/>
                  </a:lnTo>
                  <a:lnTo>
                    <a:pt x="0" y="212"/>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11" name="Freeform 65"/>
          <p:cNvSpPr>
            <a:spLocks noEditPoints="1"/>
          </p:cNvSpPr>
          <p:nvPr/>
        </p:nvSpPr>
        <p:spPr bwMode="auto">
          <a:xfrm>
            <a:off x="1209675" y="2049463"/>
            <a:ext cx="647700" cy="84137"/>
          </a:xfrm>
          <a:custGeom>
            <a:avLst/>
            <a:gdLst>
              <a:gd name="T0" fmla="*/ 5182 w 8249"/>
              <a:gd name="T1" fmla="*/ 36878 h 1086"/>
              <a:gd name="T2" fmla="*/ 637257 w 8249"/>
              <a:gd name="T3" fmla="*/ 36878 h 1086"/>
              <a:gd name="T4" fmla="*/ 642518 w 8249"/>
              <a:gd name="T5" fmla="*/ 42069 h 1086"/>
              <a:gd name="T6" fmla="*/ 637257 w 8249"/>
              <a:gd name="T7" fmla="*/ 47260 h 1086"/>
              <a:gd name="T8" fmla="*/ 5182 w 8249"/>
              <a:gd name="T9" fmla="*/ 47260 h 1086"/>
              <a:gd name="T10" fmla="*/ 0 w 8249"/>
              <a:gd name="T11" fmla="*/ 42069 h 1086"/>
              <a:gd name="T12" fmla="*/ 5182 w 8249"/>
              <a:gd name="T13" fmla="*/ 36878 h 1086"/>
              <a:gd name="T14" fmla="*/ 577112 w 8249"/>
              <a:gd name="T15" fmla="*/ 1472 h 1086"/>
              <a:gd name="T16" fmla="*/ 647700 w 8249"/>
              <a:gd name="T17" fmla="*/ 42069 h 1086"/>
              <a:gd name="T18" fmla="*/ 577112 w 8249"/>
              <a:gd name="T19" fmla="*/ 82666 h 1086"/>
              <a:gd name="T20" fmla="*/ 569967 w 8249"/>
              <a:gd name="T21" fmla="*/ 80807 h 1086"/>
              <a:gd name="T22" fmla="*/ 571851 w 8249"/>
              <a:gd name="T23" fmla="*/ 73756 h 1086"/>
              <a:gd name="T24" fmla="*/ 634666 w 8249"/>
              <a:gd name="T25" fmla="*/ 37653 h 1086"/>
              <a:gd name="T26" fmla="*/ 634666 w 8249"/>
              <a:gd name="T27" fmla="*/ 46563 h 1086"/>
              <a:gd name="T28" fmla="*/ 571851 w 8249"/>
              <a:gd name="T29" fmla="*/ 10382 h 1086"/>
              <a:gd name="T30" fmla="*/ 569967 w 8249"/>
              <a:gd name="T31" fmla="*/ 3331 h 1086"/>
              <a:gd name="T32" fmla="*/ 577112 w 8249"/>
              <a:gd name="T33" fmla="*/ 1472 h 10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49" h="1086">
                <a:moveTo>
                  <a:pt x="66" y="476"/>
                </a:moveTo>
                <a:lnTo>
                  <a:pt x="8116" y="476"/>
                </a:lnTo>
                <a:cubicBezTo>
                  <a:pt x="8153" y="476"/>
                  <a:pt x="8183" y="506"/>
                  <a:pt x="8183" y="543"/>
                </a:cubicBezTo>
                <a:cubicBezTo>
                  <a:pt x="8183" y="580"/>
                  <a:pt x="8153" y="610"/>
                  <a:pt x="8116" y="610"/>
                </a:cubicBezTo>
                <a:lnTo>
                  <a:pt x="66" y="610"/>
                </a:lnTo>
                <a:cubicBezTo>
                  <a:pt x="30" y="610"/>
                  <a:pt x="0" y="580"/>
                  <a:pt x="0" y="543"/>
                </a:cubicBezTo>
                <a:cubicBezTo>
                  <a:pt x="0" y="506"/>
                  <a:pt x="30" y="476"/>
                  <a:pt x="66" y="476"/>
                </a:cubicBezTo>
                <a:close/>
                <a:moveTo>
                  <a:pt x="7350" y="19"/>
                </a:moveTo>
                <a:lnTo>
                  <a:pt x="8249" y="543"/>
                </a:lnTo>
                <a:lnTo>
                  <a:pt x="7350" y="1067"/>
                </a:lnTo>
                <a:cubicBezTo>
                  <a:pt x="7318" y="1086"/>
                  <a:pt x="7277" y="1075"/>
                  <a:pt x="7259" y="1043"/>
                </a:cubicBezTo>
                <a:cubicBezTo>
                  <a:pt x="7240" y="1012"/>
                  <a:pt x="7251" y="971"/>
                  <a:pt x="7283" y="952"/>
                </a:cubicBezTo>
                <a:lnTo>
                  <a:pt x="8083" y="486"/>
                </a:lnTo>
                <a:lnTo>
                  <a:pt x="8083" y="601"/>
                </a:lnTo>
                <a:lnTo>
                  <a:pt x="7283" y="134"/>
                </a:lnTo>
                <a:cubicBezTo>
                  <a:pt x="7251" y="115"/>
                  <a:pt x="7240" y="75"/>
                  <a:pt x="7259" y="43"/>
                </a:cubicBezTo>
                <a:cubicBezTo>
                  <a:pt x="7277" y="11"/>
                  <a:pt x="7318" y="0"/>
                  <a:pt x="7350" y="19"/>
                </a:cubicBezTo>
                <a:close/>
              </a:path>
            </a:pathLst>
          </a:custGeom>
          <a:solidFill>
            <a:srgbClr val="4A7EBB"/>
          </a:solidFill>
          <a:ln w="0" cap="flat">
            <a:solidFill>
              <a:srgbClr val="4A7EBB"/>
            </a:solidFill>
            <a:prstDash val="solid"/>
            <a:bevel/>
            <a:headEnd/>
            <a:tailEnd/>
          </a:ln>
        </p:spPr>
        <p:txBody>
          <a:bodyPr/>
          <a:lstStyle/>
          <a:p>
            <a:endParaRPr lang="en-US"/>
          </a:p>
        </p:txBody>
      </p:sp>
      <p:sp>
        <p:nvSpPr>
          <p:cNvPr id="11312" name="Freeform 66"/>
          <p:cNvSpPr>
            <a:spLocks noEditPoints="1"/>
          </p:cNvSpPr>
          <p:nvPr/>
        </p:nvSpPr>
        <p:spPr bwMode="auto">
          <a:xfrm>
            <a:off x="1209675" y="3081338"/>
            <a:ext cx="647700" cy="84137"/>
          </a:xfrm>
          <a:custGeom>
            <a:avLst/>
            <a:gdLst>
              <a:gd name="T0" fmla="*/ 5182 w 4125"/>
              <a:gd name="T1" fmla="*/ 36878 h 543"/>
              <a:gd name="T2" fmla="*/ 637180 w 4125"/>
              <a:gd name="T3" fmla="*/ 36878 h 543"/>
              <a:gd name="T4" fmla="*/ 642518 w 4125"/>
              <a:gd name="T5" fmla="*/ 41992 h 543"/>
              <a:gd name="T6" fmla="*/ 637180 w 4125"/>
              <a:gd name="T7" fmla="*/ 47260 h 543"/>
              <a:gd name="T8" fmla="*/ 5182 w 4125"/>
              <a:gd name="T9" fmla="*/ 47260 h 543"/>
              <a:gd name="T10" fmla="*/ 0 w 4125"/>
              <a:gd name="T11" fmla="*/ 41992 h 543"/>
              <a:gd name="T12" fmla="*/ 5182 w 4125"/>
              <a:gd name="T13" fmla="*/ 36878 h 543"/>
              <a:gd name="T14" fmla="*/ 577042 w 4125"/>
              <a:gd name="T15" fmla="*/ 1395 h 543"/>
              <a:gd name="T16" fmla="*/ 647700 w 4125"/>
              <a:gd name="T17" fmla="*/ 41992 h 543"/>
              <a:gd name="T18" fmla="*/ 577042 w 4125"/>
              <a:gd name="T19" fmla="*/ 82743 h 543"/>
              <a:gd name="T20" fmla="*/ 569976 w 4125"/>
              <a:gd name="T21" fmla="*/ 80884 h 543"/>
              <a:gd name="T22" fmla="*/ 571860 w 4125"/>
              <a:gd name="T23" fmla="*/ 73756 h 543"/>
              <a:gd name="T24" fmla="*/ 634667 w 4125"/>
              <a:gd name="T25" fmla="*/ 37653 h 543"/>
              <a:gd name="T26" fmla="*/ 634667 w 4125"/>
              <a:gd name="T27" fmla="*/ 46485 h 543"/>
              <a:gd name="T28" fmla="*/ 571860 w 4125"/>
              <a:gd name="T29" fmla="*/ 10382 h 543"/>
              <a:gd name="T30" fmla="*/ 569976 w 4125"/>
              <a:gd name="T31" fmla="*/ 3254 h 543"/>
              <a:gd name="T32" fmla="*/ 577042 w 4125"/>
              <a:gd name="T33" fmla="*/ 1395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25" h="543">
                <a:moveTo>
                  <a:pt x="33" y="238"/>
                </a:moveTo>
                <a:lnTo>
                  <a:pt x="4058" y="238"/>
                </a:lnTo>
                <a:cubicBezTo>
                  <a:pt x="4077" y="238"/>
                  <a:pt x="4092" y="253"/>
                  <a:pt x="4092" y="271"/>
                </a:cubicBezTo>
                <a:cubicBezTo>
                  <a:pt x="4092" y="290"/>
                  <a:pt x="4077" y="305"/>
                  <a:pt x="4058" y="305"/>
                </a:cubicBezTo>
                <a:lnTo>
                  <a:pt x="33" y="305"/>
                </a:lnTo>
                <a:cubicBezTo>
                  <a:pt x="15" y="305"/>
                  <a:pt x="0" y="290"/>
                  <a:pt x="0" y="271"/>
                </a:cubicBezTo>
                <a:cubicBezTo>
                  <a:pt x="0" y="253"/>
                  <a:pt x="15" y="238"/>
                  <a:pt x="33" y="238"/>
                </a:cubicBezTo>
                <a:close/>
                <a:moveTo>
                  <a:pt x="3675" y="9"/>
                </a:moveTo>
                <a:lnTo>
                  <a:pt x="4125" y="271"/>
                </a:lnTo>
                <a:lnTo>
                  <a:pt x="3675" y="534"/>
                </a:lnTo>
                <a:cubicBezTo>
                  <a:pt x="3659" y="543"/>
                  <a:pt x="3639" y="537"/>
                  <a:pt x="3630" y="522"/>
                </a:cubicBezTo>
                <a:cubicBezTo>
                  <a:pt x="3620" y="506"/>
                  <a:pt x="3626" y="485"/>
                  <a:pt x="3642" y="476"/>
                </a:cubicBezTo>
                <a:lnTo>
                  <a:pt x="4042" y="243"/>
                </a:lnTo>
                <a:lnTo>
                  <a:pt x="4042" y="300"/>
                </a:lnTo>
                <a:lnTo>
                  <a:pt x="3642" y="67"/>
                </a:lnTo>
                <a:cubicBezTo>
                  <a:pt x="3626" y="58"/>
                  <a:pt x="3620" y="37"/>
                  <a:pt x="3630" y="21"/>
                </a:cubicBezTo>
                <a:cubicBezTo>
                  <a:pt x="3639" y="5"/>
                  <a:pt x="3659" y="0"/>
                  <a:pt x="3675" y="9"/>
                </a:cubicBezTo>
                <a:close/>
              </a:path>
            </a:pathLst>
          </a:custGeom>
          <a:solidFill>
            <a:srgbClr val="4A7EBB"/>
          </a:solidFill>
          <a:ln w="0" cap="flat">
            <a:solidFill>
              <a:srgbClr val="4A7EBB"/>
            </a:solidFill>
            <a:prstDash val="solid"/>
            <a:bevel/>
            <a:headEnd/>
            <a:tailEnd/>
          </a:ln>
        </p:spPr>
        <p:txBody>
          <a:bodyPr/>
          <a:lstStyle/>
          <a:p>
            <a:endParaRPr lang="en-US"/>
          </a:p>
        </p:txBody>
      </p:sp>
      <p:grpSp>
        <p:nvGrpSpPr>
          <p:cNvPr id="11313" name="Group 69"/>
          <p:cNvGrpSpPr>
            <a:grpSpLocks/>
          </p:cNvGrpSpPr>
          <p:nvPr/>
        </p:nvGrpSpPr>
        <p:grpSpPr bwMode="auto">
          <a:xfrm>
            <a:off x="4179888" y="4484688"/>
            <a:ext cx="38100" cy="354012"/>
            <a:chOff x="2633" y="2825"/>
            <a:chExt cx="24" cy="223"/>
          </a:xfrm>
        </p:grpSpPr>
        <p:sp>
          <p:nvSpPr>
            <p:cNvPr id="11332" name="Freeform 67"/>
            <p:cNvSpPr>
              <a:spLocks/>
            </p:cNvSpPr>
            <p:nvPr/>
          </p:nvSpPr>
          <p:spPr bwMode="auto">
            <a:xfrm>
              <a:off x="2633"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68"/>
            <p:cNvSpPr>
              <a:spLocks/>
            </p:cNvSpPr>
            <p:nvPr/>
          </p:nvSpPr>
          <p:spPr bwMode="auto">
            <a:xfrm>
              <a:off x="2633"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noFill/>
            <a:ln w="13" cap="rnd">
              <a:solidFill>
                <a:srgbClr val="77933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14" name="Rectangle 70"/>
          <p:cNvSpPr>
            <a:spLocks noChangeArrowheads="1"/>
          </p:cNvSpPr>
          <p:nvPr/>
        </p:nvSpPr>
        <p:spPr bwMode="auto">
          <a:xfrm>
            <a:off x="2876550" y="4900613"/>
            <a:ext cx="2727325" cy="481012"/>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1315" name="Rectangle 71"/>
          <p:cNvSpPr>
            <a:spLocks noChangeArrowheads="1"/>
          </p:cNvSpPr>
          <p:nvPr/>
        </p:nvSpPr>
        <p:spPr bwMode="auto">
          <a:xfrm>
            <a:off x="3783013" y="4940300"/>
            <a:ext cx="101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smtClean="0">
                <a:solidFill>
                  <a:srgbClr val="0070C0"/>
                </a:solidFill>
                <a:latin typeface="Calibri" pitchFamily="34" charset="0"/>
              </a:rPr>
              <a:t>Information</a:t>
            </a:r>
            <a:endParaRPr lang="fr-FR" b="1" dirty="0"/>
          </a:p>
        </p:txBody>
      </p:sp>
      <p:sp>
        <p:nvSpPr>
          <p:cNvPr id="11316" name="Rectangle 72"/>
          <p:cNvSpPr>
            <a:spLocks noChangeArrowheads="1"/>
          </p:cNvSpPr>
          <p:nvPr/>
        </p:nvSpPr>
        <p:spPr bwMode="auto">
          <a:xfrm>
            <a:off x="3154363" y="5165725"/>
            <a:ext cx="23510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dirty="0" err="1">
                <a:solidFill>
                  <a:srgbClr val="000000"/>
                </a:solidFill>
                <a:latin typeface="Calibri" pitchFamily="34" charset="0"/>
              </a:rPr>
              <a:t>Assist</a:t>
            </a:r>
            <a:r>
              <a:rPr lang="fr-FR" sz="1200" dirty="0">
                <a:solidFill>
                  <a:srgbClr val="000000"/>
                </a:solidFill>
                <a:latin typeface="Calibri" pitchFamily="34" charset="0"/>
              </a:rPr>
              <a:t> </a:t>
            </a:r>
            <a:r>
              <a:rPr lang="fr-FR" sz="1200" dirty="0" err="1">
                <a:solidFill>
                  <a:srgbClr val="000000"/>
                </a:solidFill>
                <a:latin typeface="Calibri" pitchFamily="34" charset="0"/>
              </a:rPr>
              <a:t>disposal</a:t>
            </a:r>
            <a:r>
              <a:rPr lang="fr-FR" sz="1200" dirty="0">
                <a:solidFill>
                  <a:srgbClr val="000000"/>
                </a:solidFill>
                <a:latin typeface="Calibri" pitchFamily="34" charset="0"/>
              </a:rPr>
              <a:t> </a:t>
            </a:r>
            <a:r>
              <a:rPr lang="fr-FR" sz="1200" dirty="0" err="1">
                <a:solidFill>
                  <a:srgbClr val="000000"/>
                </a:solidFill>
                <a:latin typeface="Calibri" pitchFamily="34" charset="0"/>
              </a:rPr>
              <a:t>process</a:t>
            </a:r>
            <a:r>
              <a:rPr lang="fr-FR" sz="1200" dirty="0">
                <a:solidFill>
                  <a:srgbClr val="000000"/>
                </a:solidFill>
                <a:latin typeface="Calibri" pitchFamily="34" charset="0"/>
              </a:rPr>
              <a:t> management</a:t>
            </a:r>
            <a:endParaRPr lang="fr-FR" dirty="0"/>
          </a:p>
        </p:txBody>
      </p:sp>
      <p:sp>
        <p:nvSpPr>
          <p:cNvPr id="11317" name="Rectangle 73"/>
          <p:cNvSpPr>
            <a:spLocks noChangeArrowheads="1"/>
          </p:cNvSpPr>
          <p:nvPr/>
        </p:nvSpPr>
        <p:spPr bwMode="auto">
          <a:xfrm>
            <a:off x="622300" y="4897438"/>
            <a:ext cx="2074863" cy="506412"/>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1318" name="Rectangle 74"/>
          <p:cNvSpPr>
            <a:spLocks noChangeArrowheads="1"/>
          </p:cNvSpPr>
          <p:nvPr/>
        </p:nvSpPr>
        <p:spPr bwMode="auto">
          <a:xfrm>
            <a:off x="1365250" y="4935538"/>
            <a:ext cx="6604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err="1">
                <a:solidFill>
                  <a:srgbClr val="0070C0"/>
                </a:solidFill>
                <a:latin typeface="Calibri" pitchFamily="34" charset="0"/>
              </a:rPr>
              <a:t>Phasing</a:t>
            </a:r>
            <a:endParaRPr lang="fr-FR" b="1" dirty="0"/>
          </a:p>
        </p:txBody>
      </p:sp>
      <p:sp>
        <p:nvSpPr>
          <p:cNvPr id="11319" name="Rectangle 75"/>
          <p:cNvSpPr>
            <a:spLocks noChangeArrowheads="1"/>
          </p:cNvSpPr>
          <p:nvPr/>
        </p:nvSpPr>
        <p:spPr bwMode="auto">
          <a:xfrm>
            <a:off x="771525" y="5164138"/>
            <a:ext cx="19796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300">
                <a:solidFill>
                  <a:srgbClr val="000000"/>
                </a:solidFill>
                <a:latin typeface="Calibri" pitchFamily="34" charset="0"/>
              </a:rPr>
              <a:t>How to evolve monitoring</a:t>
            </a:r>
            <a:endParaRPr lang="fr-FR"/>
          </a:p>
        </p:txBody>
      </p:sp>
      <p:grpSp>
        <p:nvGrpSpPr>
          <p:cNvPr id="11320" name="Group 78"/>
          <p:cNvGrpSpPr>
            <a:grpSpLocks/>
          </p:cNvGrpSpPr>
          <p:nvPr/>
        </p:nvGrpSpPr>
        <p:grpSpPr bwMode="auto">
          <a:xfrm>
            <a:off x="2728913" y="5135563"/>
            <a:ext cx="117475" cy="58737"/>
            <a:chOff x="1719" y="3235"/>
            <a:chExt cx="74" cy="37"/>
          </a:xfrm>
        </p:grpSpPr>
        <p:sp>
          <p:nvSpPr>
            <p:cNvPr id="11330" name="Freeform 76"/>
            <p:cNvSpPr>
              <a:spLocks/>
            </p:cNvSpPr>
            <p:nvPr/>
          </p:nvSpPr>
          <p:spPr bwMode="auto">
            <a:xfrm>
              <a:off x="1719" y="3235"/>
              <a:ext cx="74" cy="37"/>
            </a:xfrm>
            <a:custGeom>
              <a:avLst/>
              <a:gdLst>
                <a:gd name="T0" fmla="*/ 19 w 74"/>
                <a:gd name="T1" fmla="*/ 37 h 37"/>
                <a:gd name="T2" fmla="*/ 19 w 74"/>
                <a:gd name="T3" fmla="*/ 28 h 37"/>
                <a:gd name="T4" fmla="*/ 74 w 74"/>
                <a:gd name="T5" fmla="*/ 28 h 37"/>
                <a:gd name="T6" fmla="*/ 74 w 74"/>
                <a:gd name="T7" fmla="*/ 9 h 37"/>
                <a:gd name="T8" fmla="*/ 19 w 74"/>
                <a:gd name="T9" fmla="*/ 9 h 37"/>
                <a:gd name="T10" fmla="*/ 19 w 74"/>
                <a:gd name="T11" fmla="*/ 0 h 37"/>
                <a:gd name="T12" fmla="*/ 0 w 74"/>
                <a:gd name="T13" fmla="*/ 19 h 37"/>
                <a:gd name="T14" fmla="*/ 19 w 74"/>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37">
                  <a:moveTo>
                    <a:pt x="19" y="37"/>
                  </a:moveTo>
                  <a:lnTo>
                    <a:pt x="19" y="28"/>
                  </a:lnTo>
                  <a:lnTo>
                    <a:pt x="74" y="28"/>
                  </a:lnTo>
                  <a:lnTo>
                    <a:pt x="74" y="9"/>
                  </a:lnTo>
                  <a:lnTo>
                    <a:pt x="19" y="9"/>
                  </a:lnTo>
                  <a:lnTo>
                    <a:pt x="19" y="0"/>
                  </a:lnTo>
                  <a:lnTo>
                    <a:pt x="0" y="19"/>
                  </a:lnTo>
                  <a:lnTo>
                    <a:pt x="19" y="3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77"/>
            <p:cNvSpPr>
              <a:spLocks/>
            </p:cNvSpPr>
            <p:nvPr/>
          </p:nvSpPr>
          <p:spPr bwMode="auto">
            <a:xfrm>
              <a:off x="1719" y="3235"/>
              <a:ext cx="74" cy="37"/>
            </a:xfrm>
            <a:custGeom>
              <a:avLst/>
              <a:gdLst>
                <a:gd name="T0" fmla="*/ 19 w 74"/>
                <a:gd name="T1" fmla="*/ 37 h 37"/>
                <a:gd name="T2" fmla="*/ 19 w 74"/>
                <a:gd name="T3" fmla="*/ 28 h 37"/>
                <a:gd name="T4" fmla="*/ 74 w 74"/>
                <a:gd name="T5" fmla="*/ 28 h 37"/>
                <a:gd name="T6" fmla="*/ 74 w 74"/>
                <a:gd name="T7" fmla="*/ 9 h 37"/>
                <a:gd name="T8" fmla="*/ 19 w 74"/>
                <a:gd name="T9" fmla="*/ 9 h 37"/>
                <a:gd name="T10" fmla="*/ 19 w 74"/>
                <a:gd name="T11" fmla="*/ 0 h 37"/>
                <a:gd name="T12" fmla="*/ 0 w 74"/>
                <a:gd name="T13" fmla="*/ 19 h 37"/>
                <a:gd name="T14" fmla="*/ 19 w 74"/>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37">
                  <a:moveTo>
                    <a:pt x="19" y="37"/>
                  </a:moveTo>
                  <a:lnTo>
                    <a:pt x="19" y="28"/>
                  </a:lnTo>
                  <a:lnTo>
                    <a:pt x="74" y="28"/>
                  </a:lnTo>
                  <a:lnTo>
                    <a:pt x="74" y="9"/>
                  </a:lnTo>
                  <a:lnTo>
                    <a:pt x="19" y="9"/>
                  </a:lnTo>
                  <a:lnTo>
                    <a:pt x="19" y="0"/>
                  </a:lnTo>
                  <a:lnTo>
                    <a:pt x="0" y="19"/>
                  </a:lnTo>
                  <a:lnTo>
                    <a:pt x="19" y="37"/>
                  </a:lnTo>
                  <a:close/>
                </a:path>
              </a:pathLst>
            </a:custGeom>
            <a:noFill/>
            <a:ln w="13" cap="rnd">
              <a:solidFill>
                <a:srgbClr val="77933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21" name="Line 79"/>
          <p:cNvSpPr>
            <a:spLocks noChangeShapeType="1"/>
          </p:cNvSpPr>
          <p:nvPr/>
        </p:nvSpPr>
        <p:spPr bwMode="auto">
          <a:xfrm>
            <a:off x="1214438" y="2090738"/>
            <a:ext cx="0" cy="2806700"/>
          </a:xfrm>
          <a:prstGeom prst="line">
            <a:avLst/>
          </a:prstGeom>
          <a:noFill/>
          <a:ln w="5" cap="rnd">
            <a:solidFill>
              <a:srgbClr val="4A7EB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322" name="Group 82"/>
          <p:cNvGrpSpPr>
            <a:grpSpLocks/>
          </p:cNvGrpSpPr>
          <p:nvPr/>
        </p:nvGrpSpPr>
        <p:grpSpPr bwMode="auto">
          <a:xfrm>
            <a:off x="1571625" y="5432425"/>
            <a:ext cx="36513" cy="234950"/>
            <a:chOff x="990" y="3422"/>
            <a:chExt cx="23" cy="148"/>
          </a:xfrm>
        </p:grpSpPr>
        <p:sp>
          <p:nvSpPr>
            <p:cNvPr id="11328" name="Freeform 80"/>
            <p:cNvSpPr>
              <a:spLocks/>
            </p:cNvSpPr>
            <p:nvPr/>
          </p:nvSpPr>
          <p:spPr bwMode="auto">
            <a:xfrm>
              <a:off x="990" y="3422"/>
              <a:ext cx="23" cy="148"/>
            </a:xfrm>
            <a:custGeom>
              <a:avLst/>
              <a:gdLst>
                <a:gd name="T0" fmla="*/ 0 w 23"/>
                <a:gd name="T1" fmla="*/ 137 h 148"/>
                <a:gd name="T2" fmla="*/ 6 w 23"/>
                <a:gd name="T3" fmla="*/ 137 h 148"/>
                <a:gd name="T4" fmla="*/ 6 w 23"/>
                <a:gd name="T5" fmla="*/ 0 h 148"/>
                <a:gd name="T6" fmla="*/ 18 w 23"/>
                <a:gd name="T7" fmla="*/ 0 h 148"/>
                <a:gd name="T8" fmla="*/ 18 w 23"/>
                <a:gd name="T9" fmla="*/ 137 h 148"/>
                <a:gd name="T10" fmla="*/ 23 w 23"/>
                <a:gd name="T11" fmla="*/ 137 h 148"/>
                <a:gd name="T12" fmla="*/ 12 w 23"/>
                <a:gd name="T13" fmla="*/ 148 h 148"/>
                <a:gd name="T14" fmla="*/ 0 w 23"/>
                <a:gd name="T15" fmla="*/ 137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48">
                  <a:moveTo>
                    <a:pt x="0" y="137"/>
                  </a:moveTo>
                  <a:lnTo>
                    <a:pt x="6" y="137"/>
                  </a:lnTo>
                  <a:lnTo>
                    <a:pt x="6" y="0"/>
                  </a:lnTo>
                  <a:lnTo>
                    <a:pt x="18" y="0"/>
                  </a:lnTo>
                  <a:lnTo>
                    <a:pt x="18" y="137"/>
                  </a:lnTo>
                  <a:lnTo>
                    <a:pt x="23" y="137"/>
                  </a:lnTo>
                  <a:lnTo>
                    <a:pt x="12" y="148"/>
                  </a:lnTo>
                  <a:lnTo>
                    <a:pt x="0" y="13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81"/>
            <p:cNvSpPr>
              <a:spLocks/>
            </p:cNvSpPr>
            <p:nvPr/>
          </p:nvSpPr>
          <p:spPr bwMode="auto">
            <a:xfrm>
              <a:off x="990" y="3422"/>
              <a:ext cx="23" cy="148"/>
            </a:xfrm>
            <a:custGeom>
              <a:avLst/>
              <a:gdLst>
                <a:gd name="T0" fmla="*/ 0 w 23"/>
                <a:gd name="T1" fmla="*/ 137 h 148"/>
                <a:gd name="T2" fmla="*/ 6 w 23"/>
                <a:gd name="T3" fmla="*/ 137 h 148"/>
                <a:gd name="T4" fmla="*/ 6 w 23"/>
                <a:gd name="T5" fmla="*/ 0 h 148"/>
                <a:gd name="T6" fmla="*/ 18 w 23"/>
                <a:gd name="T7" fmla="*/ 0 h 148"/>
                <a:gd name="T8" fmla="*/ 18 w 23"/>
                <a:gd name="T9" fmla="*/ 137 h 148"/>
                <a:gd name="T10" fmla="*/ 23 w 23"/>
                <a:gd name="T11" fmla="*/ 137 h 148"/>
                <a:gd name="T12" fmla="*/ 12 w 23"/>
                <a:gd name="T13" fmla="*/ 148 h 148"/>
                <a:gd name="T14" fmla="*/ 0 w 23"/>
                <a:gd name="T15" fmla="*/ 137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48">
                  <a:moveTo>
                    <a:pt x="0" y="137"/>
                  </a:moveTo>
                  <a:lnTo>
                    <a:pt x="6" y="137"/>
                  </a:lnTo>
                  <a:lnTo>
                    <a:pt x="6" y="0"/>
                  </a:lnTo>
                  <a:lnTo>
                    <a:pt x="18" y="0"/>
                  </a:lnTo>
                  <a:lnTo>
                    <a:pt x="18" y="137"/>
                  </a:lnTo>
                  <a:lnTo>
                    <a:pt x="23" y="137"/>
                  </a:lnTo>
                  <a:lnTo>
                    <a:pt x="12" y="148"/>
                  </a:lnTo>
                  <a:lnTo>
                    <a:pt x="0" y="137"/>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323" name="Rectangle 83"/>
          <p:cNvSpPr>
            <a:spLocks noChangeArrowheads="1"/>
          </p:cNvSpPr>
          <p:nvPr/>
        </p:nvSpPr>
        <p:spPr bwMode="auto">
          <a:xfrm>
            <a:off x="622300" y="5695950"/>
            <a:ext cx="2074863" cy="301625"/>
          </a:xfrm>
          <a:prstGeom prst="rect">
            <a:avLst/>
          </a:prstGeom>
          <a:ln>
            <a:headEnd/>
            <a:tailEnd/>
          </a:ln>
          <a:extLst/>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11324" name="Rectangle 84"/>
          <p:cNvSpPr>
            <a:spLocks noChangeArrowheads="1"/>
          </p:cNvSpPr>
          <p:nvPr/>
        </p:nvSpPr>
        <p:spPr bwMode="auto">
          <a:xfrm>
            <a:off x="1068388" y="5734050"/>
            <a:ext cx="13156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dirty="0">
                <a:solidFill>
                  <a:schemeClr val="bg1"/>
                </a:solidFill>
                <a:latin typeface="Calibri" pitchFamily="34" charset="0"/>
              </a:rPr>
              <a:t>End monitoring</a:t>
            </a:r>
            <a:endParaRPr lang="fr-FR" sz="2000" b="1" dirty="0">
              <a:solidFill>
                <a:schemeClr val="bg1"/>
              </a:solidFill>
            </a:endParaRPr>
          </a:p>
        </p:txBody>
      </p:sp>
      <p:grpSp>
        <p:nvGrpSpPr>
          <p:cNvPr id="11325" name="Group 87"/>
          <p:cNvGrpSpPr>
            <a:grpSpLocks/>
          </p:cNvGrpSpPr>
          <p:nvPr/>
        </p:nvGrpSpPr>
        <p:grpSpPr bwMode="auto">
          <a:xfrm>
            <a:off x="2105025" y="4484688"/>
            <a:ext cx="38100" cy="354012"/>
            <a:chOff x="1326" y="2825"/>
            <a:chExt cx="24" cy="223"/>
          </a:xfrm>
        </p:grpSpPr>
        <p:sp>
          <p:nvSpPr>
            <p:cNvPr id="11326" name="Freeform 85"/>
            <p:cNvSpPr>
              <a:spLocks/>
            </p:cNvSpPr>
            <p:nvPr/>
          </p:nvSpPr>
          <p:spPr bwMode="auto">
            <a:xfrm>
              <a:off x="1326"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86"/>
            <p:cNvSpPr>
              <a:spLocks/>
            </p:cNvSpPr>
            <p:nvPr/>
          </p:nvSpPr>
          <p:spPr bwMode="auto">
            <a:xfrm>
              <a:off x="1326" y="2825"/>
              <a:ext cx="24" cy="223"/>
            </a:xfrm>
            <a:custGeom>
              <a:avLst/>
              <a:gdLst>
                <a:gd name="T0" fmla="*/ 0 w 24"/>
                <a:gd name="T1" fmla="*/ 212 h 223"/>
                <a:gd name="T2" fmla="*/ 6 w 24"/>
                <a:gd name="T3" fmla="*/ 212 h 223"/>
                <a:gd name="T4" fmla="*/ 6 w 24"/>
                <a:gd name="T5" fmla="*/ 0 h 223"/>
                <a:gd name="T6" fmla="*/ 18 w 24"/>
                <a:gd name="T7" fmla="*/ 0 h 223"/>
                <a:gd name="T8" fmla="*/ 18 w 24"/>
                <a:gd name="T9" fmla="*/ 212 h 223"/>
                <a:gd name="T10" fmla="*/ 24 w 24"/>
                <a:gd name="T11" fmla="*/ 212 h 223"/>
                <a:gd name="T12" fmla="*/ 12 w 24"/>
                <a:gd name="T13" fmla="*/ 223 h 223"/>
                <a:gd name="T14" fmla="*/ 0 w 24"/>
                <a:gd name="T15" fmla="*/ 212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3">
                  <a:moveTo>
                    <a:pt x="0" y="212"/>
                  </a:moveTo>
                  <a:lnTo>
                    <a:pt x="6" y="212"/>
                  </a:lnTo>
                  <a:lnTo>
                    <a:pt x="6" y="0"/>
                  </a:lnTo>
                  <a:lnTo>
                    <a:pt x="18" y="0"/>
                  </a:lnTo>
                  <a:lnTo>
                    <a:pt x="18" y="212"/>
                  </a:lnTo>
                  <a:lnTo>
                    <a:pt x="24" y="212"/>
                  </a:lnTo>
                  <a:lnTo>
                    <a:pt x="12" y="223"/>
                  </a:lnTo>
                  <a:lnTo>
                    <a:pt x="0" y="212"/>
                  </a:lnTo>
                  <a:close/>
                </a:path>
              </a:pathLst>
            </a:custGeom>
            <a:noFill/>
            <a:ln w="13" cap="rnd">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4035884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8229600" cy="488968"/>
          </a:xfrm>
        </p:spPr>
        <p:txBody>
          <a:bodyPr/>
          <a:lstStyle/>
          <a:p>
            <a:r>
              <a:rPr lang="en-GB" sz="2500" dirty="0">
                <a:solidFill>
                  <a:schemeClr val="tx2">
                    <a:lumMod val="60000"/>
                    <a:lumOff val="40000"/>
                  </a:schemeClr>
                </a:solidFill>
              </a:rPr>
              <a:t>Example of defining a monitoring objective</a:t>
            </a:r>
          </a:p>
        </p:txBody>
      </p:sp>
      <p:sp>
        <p:nvSpPr>
          <p:cNvPr id="4" name="Espace réservé du numéro de diapositive 3"/>
          <p:cNvSpPr>
            <a:spLocks noGrp="1"/>
          </p:cNvSpPr>
          <p:nvPr>
            <p:ph type="sldNum" sz="quarter" idx="4294967295"/>
          </p:nvPr>
        </p:nvSpPr>
        <p:spPr>
          <a:xfrm>
            <a:off x="6084168" y="6354435"/>
            <a:ext cx="2133600" cy="365125"/>
          </a:xfrm>
          <a:prstGeom prst="rect">
            <a:avLst/>
          </a:prstGeom>
        </p:spPr>
        <p:txBody>
          <a:bodyPr/>
          <a:lstStyle/>
          <a:p>
            <a:pPr>
              <a:defRPr/>
            </a:pPr>
            <a:fld id="{38AC2F62-5C45-4130-A255-D3C0F67EC193}" type="slidenum">
              <a:rPr lang="fr-FR" smtClean="0"/>
              <a:pPr>
                <a:defRPr/>
              </a:pPr>
              <a:t>17</a:t>
            </a:fld>
            <a:endParaRPr lang="fr-FR"/>
          </a:p>
        </p:txBody>
      </p:sp>
      <p:sp>
        <p:nvSpPr>
          <p:cNvPr id="17" name="Forme libre 16"/>
          <p:cNvSpPr/>
          <p:nvPr/>
        </p:nvSpPr>
        <p:spPr>
          <a:xfrm>
            <a:off x="5796136" y="4869160"/>
            <a:ext cx="2984552" cy="1080000"/>
          </a:xfrm>
          <a:custGeom>
            <a:avLst/>
            <a:gdLst>
              <a:gd name="connsiteX0" fmla="*/ 0 w 2719628"/>
              <a:gd name="connsiteY0" fmla="*/ 159657 h 957748"/>
              <a:gd name="connsiteX1" fmla="*/ 159657 w 2719628"/>
              <a:gd name="connsiteY1" fmla="*/ 0 h 957748"/>
              <a:gd name="connsiteX2" fmla="*/ 2559971 w 2719628"/>
              <a:gd name="connsiteY2" fmla="*/ 0 h 957748"/>
              <a:gd name="connsiteX3" fmla="*/ 2719628 w 2719628"/>
              <a:gd name="connsiteY3" fmla="*/ 159657 h 957748"/>
              <a:gd name="connsiteX4" fmla="*/ 2719628 w 2719628"/>
              <a:gd name="connsiteY4" fmla="*/ 798091 h 957748"/>
              <a:gd name="connsiteX5" fmla="*/ 2559971 w 2719628"/>
              <a:gd name="connsiteY5" fmla="*/ 957748 h 957748"/>
              <a:gd name="connsiteX6" fmla="*/ 159657 w 2719628"/>
              <a:gd name="connsiteY6" fmla="*/ 957748 h 957748"/>
              <a:gd name="connsiteX7" fmla="*/ 0 w 2719628"/>
              <a:gd name="connsiteY7" fmla="*/ 798091 h 957748"/>
              <a:gd name="connsiteX8" fmla="*/ 0 w 2719628"/>
              <a:gd name="connsiteY8" fmla="*/ 159657 h 9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628" h="957748">
                <a:moveTo>
                  <a:pt x="0" y="159657"/>
                </a:moveTo>
                <a:cubicBezTo>
                  <a:pt x="0" y="71481"/>
                  <a:pt x="71481" y="0"/>
                  <a:pt x="159657" y="0"/>
                </a:cubicBezTo>
                <a:lnTo>
                  <a:pt x="2559971" y="0"/>
                </a:lnTo>
                <a:cubicBezTo>
                  <a:pt x="2648147" y="0"/>
                  <a:pt x="2719628" y="71481"/>
                  <a:pt x="2719628" y="159657"/>
                </a:cubicBezTo>
                <a:lnTo>
                  <a:pt x="2719628" y="798091"/>
                </a:lnTo>
                <a:cubicBezTo>
                  <a:pt x="2719628" y="886267"/>
                  <a:pt x="2648147" y="957748"/>
                  <a:pt x="2559971" y="957748"/>
                </a:cubicBezTo>
                <a:lnTo>
                  <a:pt x="159657" y="957748"/>
                </a:lnTo>
                <a:cubicBezTo>
                  <a:pt x="71481" y="957748"/>
                  <a:pt x="0" y="886267"/>
                  <a:pt x="0" y="798091"/>
                </a:cubicBezTo>
                <a:lnTo>
                  <a:pt x="0" y="1596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722" tIns="107722" rIns="107722" bIns="107722" numCol="1" spcCol="1270" anchor="ctr" anchorCtr="0">
            <a:noAutofit/>
          </a:bodyPr>
          <a:lstStyle/>
          <a:p>
            <a:pPr lvl="0" algn="ctr" defTabSz="711200">
              <a:lnSpc>
                <a:spcPct val="90000"/>
              </a:lnSpc>
              <a:spcBef>
                <a:spcPct val="0"/>
              </a:spcBef>
              <a:spcAft>
                <a:spcPct val="35000"/>
              </a:spcAft>
            </a:pPr>
            <a:r>
              <a:rPr lang="en-GB" sz="1600" b="1" kern="1200" dirty="0" smtClean="0"/>
              <a:t>relate parameters to </a:t>
            </a:r>
            <a:r>
              <a:rPr lang="en-GB" sz="1600" b="1" kern="1200" dirty="0" smtClean="0">
                <a:solidFill>
                  <a:schemeClr val="accent6">
                    <a:lumMod val="60000"/>
                    <a:lumOff val="40000"/>
                  </a:schemeClr>
                </a:solidFill>
              </a:rPr>
              <a:t>Features, Events and Processes </a:t>
            </a:r>
            <a:r>
              <a:rPr lang="en-GB" sz="1600" b="1" kern="1200" dirty="0" smtClean="0"/>
              <a:t>identified by prior research and available understanding</a:t>
            </a:r>
            <a:endParaRPr lang="en-GB" sz="1600" b="1" kern="1200" dirty="0"/>
          </a:p>
        </p:txBody>
      </p:sp>
      <p:grpSp>
        <p:nvGrpSpPr>
          <p:cNvPr id="3" name="Groupe 2"/>
          <p:cNvGrpSpPr/>
          <p:nvPr/>
        </p:nvGrpSpPr>
        <p:grpSpPr>
          <a:xfrm>
            <a:off x="899592" y="980728"/>
            <a:ext cx="3467883" cy="2088233"/>
            <a:chOff x="899592" y="980728"/>
            <a:chExt cx="3467883" cy="2088233"/>
          </a:xfrm>
        </p:grpSpPr>
        <p:sp>
          <p:nvSpPr>
            <p:cNvPr id="9" name="Forme libre 8"/>
            <p:cNvSpPr/>
            <p:nvPr/>
          </p:nvSpPr>
          <p:spPr>
            <a:xfrm>
              <a:off x="899592" y="980728"/>
              <a:ext cx="3467883" cy="1080000"/>
            </a:xfrm>
            <a:custGeom>
              <a:avLst/>
              <a:gdLst>
                <a:gd name="connsiteX0" fmla="*/ 0 w 3160056"/>
                <a:gd name="connsiteY0" fmla="*/ 177962 h 1067560"/>
                <a:gd name="connsiteX1" fmla="*/ 177962 w 3160056"/>
                <a:gd name="connsiteY1" fmla="*/ 0 h 1067560"/>
                <a:gd name="connsiteX2" fmla="*/ 2982094 w 3160056"/>
                <a:gd name="connsiteY2" fmla="*/ 0 h 1067560"/>
                <a:gd name="connsiteX3" fmla="*/ 3160056 w 3160056"/>
                <a:gd name="connsiteY3" fmla="*/ 177962 h 1067560"/>
                <a:gd name="connsiteX4" fmla="*/ 3160056 w 3160056"/>
                <a:gd name="connsiteY4" fmla="*/ 889598 h 1067560"/>
                <a:gd name="connsiteX5" fmla="*/ 2982094 w 3160056"/>
                <a:gd name="connsiteY5" fmla="*/ 1067560 h 1067560"/>
                <a:gd name="connsiteX6" fmla="*/ 177962 w 3160056"/>
                <a:gd name="connsiteY6" fmla="*/ 1067560 h 1067560"/>
                <a:gd name="connsiteX7" fmla="*/ 0 w 3160056"/>
                <a:gd name="connsiteY7" fmla="*/ 889598 h 1067560"/>
                <a:gd name="connsiteX8" fmla="*/ 0 w 3160056"/>
                <a:gd name="connsiteY8" fmla="*/ 177962 h 10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056" h="1067560">
                  <a:moveTo>
                    <a:pt x="0" y="177962"/>
                  </a:moveTo>
                  <a:cubicBezTo>
                    <a:pt x="0" y="79676"/>
                    <a:pt x="79676" y="0"/>
                    <a:pt x="177962" y="0"/>
                  </a:cubicBezTo>
                  <a:lnTo>
                    <a:pt x="2982094" y="0"/>
                  </a:lnTo>
                  <a:cubicBezTo>
                    <a:pt x="3080380" y="0"/>
                    <a:pt x="3160056" y="79676"/>
                    <a:pt x="3160056" y="177962"/>
                  </a:cubicBezTo>
                  <a:lnTo>
                    <a:pt x="3160056" y="889598"/>
                  </a:lnTo>
                  <a:cubicBezTo>
                    <a:pt x="3160056" y="987884"/>
                    <a:pt x="3080380" y="1067560"/>
                    <a:pt x="2982094" y="1067560"/>
                  </a:cubicBezTo>
                  <a:lnTo>
                    <a:pt x="177962" y="1067560"/>
                  </a:lnTo>
                  <a:cubicBezTo>
                    <a:pt x="79676" y="1067560"/>
                    <a:pt x="0" y="987884"/>
                    <a:pt x="0" y="889598"/>
                  </a:cubicBezTo>
                  <a:lnTo>
                    <a:pt x="0" y="177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083" tIns="113083" rIns="113083" bIns="113083" numCol="1" spcCol="1270" anchor="ctr" anchorCtr="0">
              <a:noAutofit/>
            </a:bodyPr>
            <a:lstStyle/>
            <a:p>
              <a:pPr lvl="0" algn="ctr" defTabSz="711200">
                <a:lnSpc>
                  <a:spcPct val="90000"/>
                </a:lnSpc>
                <a:spcBef>
                  <a:spcPct val="0"/>
                </a:spcBef>
                <a:spcAft>
                  <a:spcPct val="35000"/>
                </a:spcAft>
              </a:pPr>
              <a:r>
                <a:rPr lang="en-GB" sz="1600" b="1" kern="1200" dirty="0" smtClean="0"/>
                <a:t>Canister safety function: containment of the radionuclides = </a:t>
              </a:r>
              <a:r>
                <a:rPr lang="en-GB" sz="1600" b="1" kern="1200" dirty="0" err="1" smtClean="0">
                  <a:solidFill>
                    <a:schemeClr val="accent6">
                      <a:lumMod val="60000"/>
                      <a:lumOff val="40000"/>
                    </a:schemeClr>
                  </a:solidFill>
                </a:rPr>
                <a:t>watertightness</a:t>
              </a:r>
              <a:r>
                <a:rPr lang="en-GB" sz="1600" b="1" kern="1200" dirty="0" smtClean="0">
                  <a:solidFill>
                    <a:schemeClr val="accent6">
                      <a:lumMod val="60000"/>
                      <a:lumOff val="40000"/>
                    </a:schemeClr>
                  </a:solidFill>
                </a:rPr>
                <a:t> </a:t>
              </a:r>
              <a:r>
                <a:rPr lang="en-GB" sz="1600" b="1" kern="1200" dirty="0" smtClean="0"/>
                <a:t>during a period of time</a:t>
              </a:r>
              <a:endParaRPr lang="en-GB" sz="1600" b="1" kern="1200" dirty="0"/>
            </a:p>
          </p:txBody>
        </p:sp>
        <p:sp>
          <p:nvSpPr>
            <p:cNvPr id="19" name="Flèche à angle droit 18"/>
            <p:cNvSpPr/>
            <p:nvPr/>
          </p:nvSpPr>
          <p:spPr>
            <a:xfrm rot="5400000">
              <a:off x="1431653" y="1997528"/>
              <a:ext cx="1036217" cy="1106649"/>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e 4"/>
          <p:cNvGrpSpPr/>
          <p:nvPr/>
        </p:nvGrpSpPr>
        <p:grpSpPr>
          <a:xfrm>
            <a:off x="2443115" y="2288753"/>
            <a:ext cx="3778405" cy="2133592"/>
            <a:chOff x="2443115" y="2288753"/>
            <a:chExt cx="3778405" cy="2133592"/>
          </a:xfrm>
        </p:grpSpPr>
        <p:sp>
          <p:nvSpPr>
            <p:cNvPr id="8" name="Flèche à angle droit 7"/>
            <p:cNvSpPr/>
            <p:nvPr/>
          </p:nvSpPr>
          <p:spPr>
            <a:xfrm rot="5400000">
              <a:off x="2455085" y="2384711"/>
              <a:ext cx="96005" cy="1199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2723694" y="2288753"/>
              <a:ext cx="128994" cy="914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lèche à angle droit 10"/>
            <p:cNvSpPr/>
            <p:nvPr/>
          </p:nvSpPr>
          <p:spPr>
            <a:xfrm rot="5400000">
              <a:off x="3995393" y="3299772"/>
              <a:ext cx="96005" cy="1199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orme libre 11"/>
            <p:cNvSpPr/>
            <p:nvPr/>
          </p:nvSpPr>
          <p:spPr>
            <a:xfrm>
              <a:off x="2480041" y="2327235"/>
              <a:ext cx="3547210" cy="1080000"/>
            </a:xfrm>
            <a:custGeom>
              <a:avLst/>
              <a:gdLst>
                <a:gd name="connsiteX0" fmla="*/ 0 w 3232341"/>
                <a:gd name="connsiteY0" fmla="*/ 149833 h 898816"/>
                <a:gd name="connsiteX1" fmla="*/ 149833 w 3232341"/>
                <a:gd name="connsiteY1" fmla="*/ 0 h 898816"/>
                <a:gd name="connsiteX2" fmla="*/ 3082508 w 3232341"/>
                <a:gd name="connsiteY2" fmla="*/ 0 h 898816"/>
                <a:gd name="connsiteX3" fmla="*/ 3232341 w 3232341"/>
                <a:gd name="connsiteY3" fmla="*/ 149833 h 898816"/>
                <a:gd name="connsiteX4" fmla="*/ 3232341 w 3232341"/>
                <a:gd name="connsiteY4" fmla="*/ 748983 h 898816"/>
                <a:gd name="connsiteX5" fmla="*/ 3082508 w 3232341"/>
                <a:gd name="connsiteY5" fmla="*/ 898816 h 898816"/>
                <a:gd name="connsiteX6" fmla="*/ 149833 w 3232341"/>
                <a:gd name="connsiteY6" fmla="*/ 898816 h 898816"/>
                <a:gd name="connsiteX7" fmla="*/ 0 w 3232341"/>
                <a:gd name="connsiteY7" fmla="*/ 748983 h 898816"/>
                <a:gd name="connsiteX8" fmla="*/ 0 w 3232341"/>
                <a:gd name="connsiteY8" fmla="*/ 149833 h 8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341" h="898816">
                  <a:moveTo>
                    <a:pt x="0" y="149833"/>
                  </a:moveTo>
                  <a:cubicBezTo>
                    <a:pt x="0" y="67083"/>
                    <a:pt x="67083" y="0"/>
                    <a:pt x="149833" y="0"/>
                  </a:cubicBezTo>
                  <a:lnTo>
                    <a:pt x="3082508" y="0"/>
                  </a:lnTo>
                  <a:cubicBezTo>
                    <a:pt x="3165258" y="0"/>
                    <a:pt x="3232341" y="67083"/>
                    <a:pt x="3232341" y="149833"/>
                  </a:cubicBezTo>
                  <a:lnTo>
                    <a:pt x="3232341" y="748983"/>
                  </a:lnTo>
                  <a:cubicBezTo>
                    <a:pt x="3232341" y="831733"/>
                    <a:pt x="3165258" y="898816"/>
                    <a:pt x="3082508" y="898816"/>
                  </a:cubicBezTo>
                  <a:lnTo>
                    <a:pt x="149833" y="898816"/>
                  </a:lnTo>
                  <a:cubicBezTo>
                    <a:pt x="67083" y="898816"/>
                    <a:pt x="0" y="831733"/>
                    <a:pt x="0" y="748983"/>
                  </a:cubicBezTo>
                  <a:lnTo>
                    <a:pt x="0" y="1498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44" tIns="104844" rIns="104844" bIns="104844" numCol="1" spcCol="1270" anchor="ctr" anchorCtr="0">
              <a:noAutofit/>
            </a:bodyPr>
            <a:lstStyle/>
            <a:p>
              <a:pPr lvl="0" algn="ctr" defTabSz="711200">
                <a:lnSpc>
                  <a:spcPct val="90000"/>
                </a:lnSpc>
                <a:spcBef>
                  <a:spcPct val="0"/>
                </a:spcBef>
                <a:spcAft>
                  <a:spcPct val="35000"/>
                </a:spcAft>
              </a:pPr>
              <a:r>
                <a:rPr lang="en-GB" sz="1600" b="1" kern="1200" dirty="0" smtClean="0"/>
                <a:t>Monitoring objective: duration of the </a:t>
              </a:r>
              <a:r>
                <a:rPr lang="en-GB" sz="1600" b="1" kern="1200" dirty="0" err="1" smtClean="0"/>
                <a:t>watertightness</a:t>
              </a:r>
              <a:r>
                <a:rPr lang="en-GB" sz="1600" b="1" kern="1200" dirty="0" smtClean="0"/>
                <a:t>  = as long as canister not pierced  by </a:t>
              </a:r>
              <a:r>
                <a:rPr lang="en-GB" sz="1600" b="1" kern="1200" dirty="0" smtClean="0">
                  <a:solidFill>
                    <a:schemeClr val="accent6">
                      <a:lumMod val="60000"/>
                      <a:lumOff val="40000"/>
                    </a:schemeClr>
                  </a:solidFill>
                </a:rPr>
                <a:t>corrosion </a:t>
              </a:r>
              <a:r>
                <a:rPr lang="en-GB" sz="1600" b="1" kern="1200" dirty="0" smtClean="0"/>
                <a:t>or mechanical </a:t>
              </a:r>
              <a:r>
                <a:rPr lang="en-GB" sz="1600" b="1" kern="1200" dirty="0" smtClean="0">
                  <a:solidFill>
                    <a:schemeClr val="accent6">
                      <a:lumMod val="60000"/>
                      <a:lumOff val="40000"/>
                    </a:schemeClr>
                  </a:solidFill>
                </a:rPr>
                <a:t>stress</a:t>
              </a:r>
            </a:p>
          </p:txBody>
        </p:sp>
        <p:sp>
          <p:nvSpPr>
            <p:cNvPr id="13" name="Rectangle 12"/>
            <p:cNvSpPr/>
            <p:nvPr/>
          </p:nvSpPr>
          <p:spPr>
            <a:xfrm>
              <a:off x="4427942" y="3189944"/>
              <a:ext cx="128994" cy="914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lèche à angle droit 13"/>
            <p:cNvSpPr/>
            <p:nvPr/>
          </p:nvSpPr>
          <p:spPr>
            <a:xfrm rot="5400000">
              <a:off x="5947754" y="4008860"/>
              <a:ext cx="96005" cy="1199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6092526" y="3918549"/>
              <a:ext cx="128994" cy="914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lèche à angle droit 19"/>
            <p:cNvSpPr/>
            <p:nvPr/>
          </p:nvSpPr>
          <p:spPr>
            <a:xfrm rot="5400000">
              <a:off x="3068078" y="3350912"/>
              <a:ext cx="1036217" cy="1106649"/>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e 5"/>
          <p:cNvGrpSpPr/>
          <p:nvPr/>
        </p:nvGrpSpPr>
        <p:grpSpPr>
          <a:xfrm>
            <a:off x="4139511" y="3551371"/>
            <a:ext cx="3547210" cy="2104973"/>
            <a:chOff x="4139511" y="3551371"/>
            <a:chExt cx="3547210" cy="2104973"/>
          </a:xfrm>
        </p:grpSpPr>
        <p:sp>
          <p:nvSpPr>
            <p:cNvPr id="15" name="Forme libre 14"/>
            <p:cNvSpPr/>
            <p:nvPr/>
          </p:nvSpPr>
          <p:spPr>
            <a:xfrm>
              <a:off x="4139511" y="3551371"/>
              <a:ext cx="3547210" cy="1080000"/>
            </a:xfrm>
            <a:custGeom>
              <a:avLst/>
              <a:gdLst>
                <a:gd name="connsiteX0" fmla="*/ 0 w 3232341"/>
                <a:gd name="connsiteY0" fmla="*/ 120422 h 722388"/>
                <a:gd name="connsiteX1" fmla="*/ 120422 w 3232341"/>
                <a:gd name="connsiteY1" fmla="*/ 0 h 722388"/>
                <a:gd name="connsiteX2" fmla="*/ 3111919 w 3232341"/>
                <a:gd name="connsiteY2" fmla="*/ 0 h 722388"/>
                <a:gd name="connsiteX3" fmla="*/ 3232341 w 3232341"/>
                <a:gd name="connsiteY3" fmla="*/ 120422 h 722388"/>
                <a:gd name="connsiteX4" fmla="*/ 3232341 w 3232341"/>
                <a:gd name="connsiteY4" fmla="*/ 601966 h 722388"/>
                <a:gd name="connsiteX5" fmla="*/ 3111919 w 3232341"/>
                <a:gd name="connsiteY5" fmla="*/ 722388 h 722388"/>
                <a:gd name="connsiteX6" fmla="*/ 120422 w 3232341"/>
                <a:gd name="connsiteY6" fmla="*/ 722388 h 722388"/>
                <a:gd name="connsiteX7" fmla="*/ 0 w 3232341"/>
                <a:gd name="connsiteY7" fmla="*/ 601966 h 722388"/>
                <a:gd name="connsiteX8" fmla="*/ 0 w 3232341"/>
                <a:gd name="connsiteY8" fmla="*/ 120422 h 7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341" h="722388">
                  <a:moveTo>
                    <a:pt x="0" y="120422"/>
                  </a:moveTo>
                  <a:cubicBezTo>
                    <a:pt x="0" y="53915"/>
                    <a:pt x="53915" y="0"/>
                    <a:pt x="120422" y="0"/>
                  </a:cubicBezTo>
                  <a:lnTo>
                    <a:pt x="3111919" y="0"/>
                  </a:lnTo>
                  <a:cubicBezTo>
                    <a:pt x="3178426" y="0"/>
                    <a:pt x="3232341" y="53915"/>
                    <a:pt x="3232341" y="120422"/>
                  </a:cubicBezTo>
                  <a:lnTo>
                    <a:pt x="3232341" y="601966"/>
                  </a:lnTo>
                  <a:cubicBezTo>
                    <a:pt x="3232341" y="668473"/>
                    <a:pt x="3178426" y="722388"/>
                    <a:pt x="3111919" y="722388"/>
                  </a:cubicBezTo>
                  <a:lnTo>
                    <a:pt x="120422" y="722388"/>
                  </a:lnTo>
                  <a:cubicBezTo>
                    <a:pt x="53915" y="722388"/>
                    <a:pt x="0" y="668473"/>
                    <a:pt x="0" y="601966"/>
                  </a:cubicBezTo>
                  <a:lnTo>
                    <a:pt x="0" y="1204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230" tIns="96230" rIns="96230" bIns="96230" numCol="1" spcCol="1270" anchor="ctr" anchorCtr="0">
              <a:noAutofit/>
            </a:bodyPr>
            <a:lstStyle/>
            <a:p>
              <a:pPr lvl="0" algn="ctr" defTabSz="711200">
                <a:lnSpc>
                  <a:spcPct val="90000"/>
                </a:lnSpc>
                <a:spcBef>
                  <a:spcPct val="0"/>
                </a:spcBef>
                <a:spcAft>
                  <a:spcPct val="35000"/>
                </a:spcAft>
              </a:pPr>
              <a:r>
                <a:rPr lang="en-GB" sz="1600" b="1" kern="1200" dirty="0" smtClean="0"/>
                <a:t>Monitoring objective: </a:t>
              </a:r>
              <a:r>
                <a:rPr lang="en-GB" sz="1600" b="1" kern="1200" dirty="0" smtClean="0">
                  <a:solidFill>
                    <a:schemeClr val="accent6">
                      <a:lumMod val="60000"/>
                      <a:lumOff val="40000"/>
                    </a:schemeClr>
                  </a:solidFill>
                </a:rPr>
                <a:t>evaluate </a:t>
              </a:r>
              <a:r>
                <a:rPr lang="en-GB" sz="1600" b="1" kern="1200" dirty="0" smtClean="0"/>
                <a:t>corrosion and  applied mechanical stress</a:t>
              </a:r>
              <a:endParaRPr lang="en-GB" sz="1600" b="1" kern="1200" dirty="0"/>
            </a:p>
          </p:txBody>
        </p:sp>
        <p:sp>
          <p:nvSpPr>
            <p:cNvPr id="21" name="Flèche à angle droit 20"/>
            <p:cNvSpPr/>
            <p:nvPr/>
          </p:nvSpPr>
          <p:spPr>
            <a:xfrm rot="5400000">
              <a:off x="4724703" y="4584911"/>
              <a:ext cx="1036217" cy="1106649"/>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05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084168" y="6354435"/>
            <a:ext cx="2133600" cy="365125"/>
          </a:xfrm>
          <a:prstGeom prst="rect">
            <a:avLst/>
          </a:prstGeom>
        </p:spPr>
        <p:txBody>
          <a:bodyPr/>
          <a:lstStyle/>
          <a:p>
            <a:pPr>
              <a:defRPr/>
            </a:pPr>
            <a:fld id="{38AC2F62-5C45-4130-A255-D3C0F67EC193}" type="slidenum">
              <a:rPr lang="fr-FR" smtClean="0"/>
              <a:pPr>
                <a:defRPr/>
              </a:pPr>
              <a:t>18</a:t>
            </a:fld>
            <a:endParaRPr lang="fr-FR"/>
          </a:p>
        </p:txBody>
      </p:sp>
      <p:sp>
        <p:nvSpPr>
          <p:cNvPr id="5" name="Titre 1"/>
          <p:cNvSpPr txBox="1">
            <a:spLocks/>
          </p:cNvSpPr>
          <p:nvPr/>
        </p:nvSpPr>
        <p:spPr bwMode="auto">
          <a:xfrm>
            <a:off x="467544" y="260648"/>
            <a:ext cx="8229600" cy="48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kern="1200">
                <a:solidFill>
                  <a:schemeClr val="tx1"/>
                </a:solidFill>
                <a:latin typeface="Tahoma" pitchFamily="34" charset="0"/>
                <a:ea typeface="+mj-ea"/>
                <a:cs typeface="Tahoma"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2400" dirty="0" smtClean="0">
                <a:solidFill>
                  <a:schemeClr val="tx2">
                    <a:lumMod val="60000"/>
                    <a:lumOff val="40000"/>
                  </a:schemeClr>
                </a:solidFill>
              </a:rPr>
              <a:t>Conclusions</a:t>
            </a:r>
            <a:endParaRPr lang="en-GB" sz="2400" dirty="0">
              <a:solidFill>
                <a:schemeClr val="tx2">
                  <a:lumMod val="60000"/>
                  <a:lumOff val="40000"/>
                </a:schemeClr>
              </a:solidFill>
            </a:endParaRPr>
          </a:p>
        </p:txBody>
      </p:sp>
      <p:graphicFrame>
        <p:nvGraphicFramePr>
          <p:cNvPr id="6" name="Diagramme 5"/>
          <p:cNvGraphicFramePr/>
          <p:nvPr>
            <p:extLst>
              <p:ext uri="{D42A27DB-BD31-4B8C-83A1-F6EECF244321}">
                <p14:modId xmlns:p14="http://schemas.microsoft.com/office/powerpoint/2010/main" val="30396572"/>
              </p:ext>
            </p:extLst>
          </p:nvPr>
        </p:nvGraphicFramePr>
        <p:xfrm>
          <a:off x="683568" y="1397000"/>
          <a:ext cx="7848872"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4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sz="2400" dirty="0" smtClean="0"/>
              <a:t>IGD-TP </a:t>
            </a:r>
            <a:r>
              <a:rPr lang="fr-FR" sz="2400" b="1" dirty="0" smtClean="0"/>
              <a:t>Joint Activity 6</a:t>
            </a:r>
            <a:r>
              <a:rPr lang="fr-FR" sz="2400" dirty="0" smtClean="0"/>
              <a:t> on </a:t>
            </a:r>
            <a:r>
              <a:rPr lang="fr-FR" sz="2400" b="1" dirty="0" smtClean="0"/>
              <a:t>Monitoring  </a:t>
            </a:r>
          </a:p>
          <a:p>
            <a:r>
              <a:rPr lang="fr-FR" sz="2400" dirty="0" smtClean="0"/>
              <a:t>IGD-TP Exchange Forum 2013 in Prague: a </a:t>
            </a:r>
            <a:r>
              <a:rPr lang="fr-FR" sz="2400" dirty="0" err="1" smtClean="0"/>
              <a:t>specific</a:t>
            </a:r>
            <a:r>
              <a:rPr lang="fr-FR" sz="2400" dirty="0" smtClean="0"/>
              <a:t> </a:t>
            </a:r>
            <a:r>
              <a:rPr lang="fr-FR" sz="2400" dirty="0" err="1" smtClean="0"/>
              <a:t>working</a:t>
            </a:r>
            <a:r>
              <a:rPr lang="fr-FR" sz="2400" dirty="0"/>
              <a:t> group on </a:t>
            </a:r>
            <a:r>
              <a:rPr lang="fr-FR" sz="2400" dirty="0" smtClean="0"/>
              <a:t>Monitoring</a:t>
            </a:r>
            <a:endParaRPr lang="en-GB" sz="2400" dirty="0" smtClean="0"/>
          </a:p>
          <a:p>
            <a:pPr lvl="1" algn="just"/>
            <a:r>
              <a:rPr lang="fr-FR" sz="2000" dirty="0" smtClean="0"/>
              <a:t>One of the objective </a:t>
            </a:r>
            <a:r>
              <a:rPr lang="fr-FR" sz="2000" dirty="0" err="1" smtClean="0"/>
              <a:t>was</a:t>
            </a:r>
            <a:r>
              <a:rPr lang="fr-FR" sz="2000" dirty="0" smtClean="0"/>
              <a:t> </a:t>
            </a:r>
            <a:r>
              <a:rPr lang="en-GB" sz="2000" dirty="0" smtClean="0"/>
              <a:t>to identify </a:t>
            </a:r>
            <a:r>
              <a:rPr lang="en-GB" sz="2000" dirty="0"/>
              <a:t>specific areas related to repository monitoring in which </a:t>
            </a:r>
            <a:r>
              <a:rPr lang="en-GB" sz="2000" b="1" dirty="0"/>
              <a:t>further research </a:t>
            </a:r>
            <a:r>
              <a:rPr lang="en-GB" sz="2000" dirty="0"/>
              <a:t>is </a:t>
            </a:r>
            <a:r>
              <a:rPr lang="en-GB" sz="2000" dirty="0" smtClean="0"/>
              <a:t>required, as </a:t>
            </a:r>
            <a:r>
              <a:rPr lang="en-GB" sz="2000" dirty="0"/>
              <a:t>starting point for the definition of the objectives and scope of a </a:t>
            </a:r>
            <a:r>
              <a:rPr lang="en-GB" sz="2000" b="1" dirty="0" smtClean="0"/>
              <a:t>collaborative </a:t>
            </a:r>
            <a:r>
              <a:rPr lang="en-GB" sz="2000" b="1" dirty="0"/>
              <a:t>project</a:t>
            </a:r>
            <a:r>
              <a:rPr lang="en-GB" sz="2000" dirty="0"/>
              <a:t> on repository </a:t>
            </a:r>
            <a:r>
              <a:rPr lang="en-GB" sz="2000" dirty="0" smtClean="0"/>
              <a:t>monitoring to be submitted in the first call of Horizon2020 to be opened one year later</a:t>
            </a:r>
          </a:p>
          <a:p>
            <a:pPr algn="just"/>
            <a:r>
              <a:rPr lang="fr-FR" sz="2400" dirty="0" err="1" smtClean="0"/>
              <a:t>Based</a:t>
            </a:r>
            <a:r>
              <a:rPr lang="fr-FR" sz="2400" dirty="0" smtClean="0"/>
              <a:t> on the </a:t>
            </a:r>
            <a:r>
              <a:rPr lang="fr-FR" sz="2400" dirty="0" err="1" smtClean="0"/>
              <a:t>outcomes</a:t>
            </a:r>
            <a:r>
              <a:rPr lang="fr-FR" sz="2400" dirty="0" smtClean="0"/>
              <a:t> of the FP7 MoDeRn </a:t>
            </a:r>
            <a:r>
              <a:rPr lang="fr-FR" sz="2400" dirty="0" err="1" smtClean="0"/>
              <a:t>project</a:t>
            </a:r>
            <a:r>
              <a:rPr lang="fr-FR" sz="2400" dirty="0" smtClean="0"/>
              <a:t> and on the discussions </a:t>
            </a:r>
            <a:r>
              <a:rPr lang="fr-FR" sz="2400" dirty="0" err="1" smtClean="0"/>
              <a:t>held</a:t>
            </a:r>
            <a:r>
              <a:rPr lang="fr-FR" sz="2400" dirty="0" smtClean="0"/>
              <a:t> in Prague, </a:t>
            </a:r>
            <a:r>
              <a:rPr lang="fr-FR" sz="2400" dirty="0" err="1" smtClean="0"/>
              <a:t>it</a:t>
            </a:r>
            <a:r>
              <a:rPr lang="fr-FR" sz="2400" dirty="0" smtClean="0"/>
              <a:t> </a:t>
            </a:r>
            <a:r>
              <a:rPr lang="fr-FR" sz="2400" dirty="0" err="1" smtClean="0"/>
              <a:t>was</a:t>
            </a:r>
            <a:r>
              <a:rPr lang="fr-FR" sz="2400" dirty="0" smtClean="0"/>
              <a:t> </a:t>
            </a:r>
            <a:r>
              <a:rPr lang="fr-FR" sz="2400" dirty="0" err="1" smtClean="0"/>
              <a:t>suggested</a:t>
            </a:r>
            <a:r>
              <a:rPr lang="fr-FR" sz="2400" dirty="0" smtClean="0"/>
              <a:t> and </a:t>
            </a:r>
            <a:r>
              <a:rPr lang="fr-FR" sz="2400" dirty="0" err="1" smtClean="0"/>
              <a:t>approved</a:t>
            </a:r>
            <a:r>
              <a:rPr lang="fr-FR" sz="2400" dirty="0" smtClean="0"/>
              <a:t> by the IGD-TP </a:t>
            </a:r>
            <a:r>
              <a:rPr lang="fr-FR" sz="2400" dirty="0" err="1" smtClean="0"/>
              <a:t>Executive</a:t>
            </a:r>
            <a:r>
              <a:rPr lang="fr-FR" sz="2400" dirty="0" smtClean="0"/>
              <a:t> </a:t>
            </a:r>
            <a:r>
              <a:rPr lang="fr-FR" sz="2400" dirty="0" err="1" smtClean="0"/>
              <a:t>Board</a:t>
            </a:r>
            <a:r>
              <a:rPr lang="fr-FR" sz="2400" dirty="0" smtClean="0"/>
              <a:t> to </a:t>
            </a:r>
            <a:r>
              <a:rPr lang="fr-FR" sz="2400" dirty="0" err="1" smtClean="0"/>
              <a:t>build</a:t>
            </a:r>
            <a:r>
              <a:rPr lang="fr-FR" sz="2400" dirty="0" smtClean="0"/>
              <a:t> a </a:t>
            </a:r>
            <a:r>
              <a:rPr lang="fr-FR" sz="2400" dirty="0" err="1" smtClean="0"/>
              <a:t>proposal</a:t>
            </a:r>
            <a:r>
              <a:rPr lang="fr-FR" sz="2400" dirty="0" smtClean="0"/>
              <a:t> for H2020 </a:t>
            </a:r>
            <a:r>
              <a:rPr lang="fr-FR" sz="2400" dirty="0" err="1" smtClean="0"/>
              <a:t>that</a:t>
            </a:r>
            <a:r>
              <a:rPr lang="fr-FR" sz="2400" dirty="0" smtClean="0"/>
              <a:t> </a:t>
            </a:r>
            <a:r>
              <a:rPr lang="fr-FR" sz="2400" dirty="0" err="1" smtClean="0"/>
              <a:t>would</a:t>
            </a:r>
            <a:r>
              <a:rPr lang="fr-FR" sz="2400" dirty="0" smtClean="0"/>
              <a:t> </a:t>
            </a:r>
            <a:r>
              <a:rPr lang="fr-FR" sz="2400" dirty="0" err="1" smtClean="0"/>
              <a:t>be</a:t>
            </a:r>
            <a:r>
              <a:rPr lang="fr-FR" sz="2400" dirty="0" smtClean="0"/>
              <a:t> </a:t>
            </a:r>
            <a:r>
              <a:rPr lang="fr-FR" sz="2400" dirty="0" err="1" smtClean="0"/>
              <a:t>coordinated</a:t>
            </a:r>
            <a:r>
              <a:rPr lang="fr-FR" sz="2400" dirty="0" smtClean="0"/>
              <a:t> by Andra</a:t>
            </a:r>
          </a:p>
          <a:p>
            <a:pPr algn="just"/>
            <a:r>
              <a:rPr lang="fr-FR" sz="2400" dirty="0" smtClean="0"/>
              <a:t>Modern2020 </a:t>
            </a:r>
            <a:r>
              <a:rPr lang="fr-FR" sz="2400" dirty="0" err="1" smtClean="0"/>
              <a:t>proposal</a:t>
            </a:r>
            <a:r>
              <a:rPr lang="fr-FR" sz="2400" dirty="0" smtClean="0"/>
              <a:t> </a:t>
            </a:r>
            <a:r>
              <a:rPr lang="fr-FR" sz="2400" dirty="0" err="1" smtClean="0"/>
              <a:t>was</a:t>
            </a:r>
            <a:r>
              <a:rPr lang="fr-FR" sz="2400" dirty="0" smtClean="0"/>
              <a:t> </a:t>
            </a:r>
            <a:r>
              <a:rPr lang="fr-FR" sz="2400" dirty="0" err="1" smtClean="0"/>
              <a:t>submitted</a:t>
            </a:r>
            <a:r>
              <a:rPr lang="fr-FR" sz="2400" dirty="0" smtClean="0"/>
              <a:t> to EC in </a:t>
            </a:r>
            <a:r>
              <a:rPr lang="fr-FR" sz="2400" dirty="0" err="1" smtClean="0"/>
              <a:t>September</a:t>
            </a:r>
            <a:r>
              <a:rPr lang="fr-FR" sz="2400" dirty="0" smtClean="0"/>
              <a:t> 2014 and </a:t>
            </a:r>
            <a:r>
              <a:rPr lang="fr-FR" sz="2400" dirty="0" err="1" smtClean="0"/>
              <a:t>was</a:t>
            </a:r>
            <a:r>
              <a:rPr lang="fr-FR" sz="2400" dirty="0" smtClean="0"/>
              <a:t> </a:t>
            </a:r>
            <a:r>
              <a:rPr lang="fr-FR" sz="2400" dirty="0" err="1" smtClean="0"/>
              <a:t>positively</a:t>
            </a:r>
            <a:r>
              <a:rPr lang="fr-FR" sz="2400" dirty="0" smtClean="0"/>
              <a:t> </a:t>
            </a:r>
            <a:r>
              <a:rPr lang="fr-FR" sz="2400" dirty="0" err="1" smtClean="0"/>
              <a:t>evaluated</a:t>
            </a:r>
            <a:r>
              <a:rPr lang="fr-FR" sz="2400" dirty="0" smtClean="0"/>
              <a:t> in </a:t>
            </a:r>
            <a:r>
              <a:rPr lang="fr-FR" sz="2400" dirty="0" err="1" smtClean="0"/>
              <a:t>February</a:t>
            </a:r>
            <a:r>
              <a:rPr lang="fr-FR" sz="2400" dirty="0" smtClean="0"/>
              <a:t> 2015</a:t>
            </a:r>
          </a:p>
          <a:p>
            <a:pPr algn="just"/>
            <a:r>
              <a:rPr lang="fr-FR" sz="2400" dirty="0" smtClean="0"/>
              <a:t>The </a:t>
            </a:r>
            <a:r>
              <a:rPr lang="fr-FR" sz="2400" dirty="0" err="1" smtClean="0"/>
              <a:t>project</a:t>
            </a:r>
            <a:r>
              <a:rPr lang="fr-FR" sz="2400" dirty="0" smtClean="0"/>
              <a:t> </a:t>
            </a:r>
            <a:r>
              <a:rPr lang="fr-FR" sz="2400" dirty="0" err="1" smtClean="0"/>
              <a:t>will</a:t>
            </a:r>
            <a:r>
              <a:rPr lang="fr-FR" sz="2400" dirty="0" smtClean="0"/>
              <a:t> </a:t>
            </a:r>
            <a:r>
              <a:rPr lang="fr-FR" sz="2400" dirty="0" err="1" smtClean="0"/>
              <a:t>officially</a:t>
            </a:r>
            <a:r>
              <a:rPr lang="fr-FR" sz="2400" dirty="0" smtClean="0"/>
              <a:t> </a:t>
            </a:r>
            <a:r>
              <a:rPr lang="fr-FR" sz="2400" dirty="0" err="1" smtClean="0"/>
              <a:t>start</a:t>
            </a:r>
            <a:r>
              <a:rPr lang="fr-FR" sz="2400" dirty="0" smtClean="0"/>
              <a:t> on </a:t>
            </a:r>
            <a:r>
              <a:rPr lang="fr-FR" sz="2400" dirty="0" err="1" smtClean="0"/>
              <a:t>June</a:t>
            </a:r>
            <a:r>
              <a:rPr lang="fr-FR" sz="2400" dirty="0" smtClean="0"/>
              <a:t> 1st, 2015</a:t>
            </a:r>
          </a:p>
          <a:p>
            <a:pPr algn="just"/>
            <a:endParaRPr lang="en-GB" sz="2400" dirty="0" smtClean="0"/>
          </a:p>
          <a:p>
            <a:pPr lvl="1" algn="just"/>
            <a:endParaRPr lang="fr-FR" sz="2000" dirty="0" smtClean="0"/>
          </a:p>
        </p:txBody>
      </p:sp>
      <p:sp>
        <p:nvSpPr>
          <p:cNvPr id="3" name="Titre 2"/>
          <p:cNvSpPr>
            <a:spLocks noGrp="1"/>
          </p:cNvSpPr>
          <p:nvPr>
            <p:ph type="title"/>
          </p:nvPr>
        </p:nvSpPr>
        <p:spPr/>
        <p:txBody>
          <a:bodyPr/>
          <a:lstStyle/>
          <a:p>
            <a:r>
              <a:rPr lang="fr-FR" dirty="0" smtClean="0"/>
              <a:t>introduction</a:t>
            </a:r>
            <a:endParaRPr lang="en-GB" dirty="0"/>
          </a:p>
        </p:txBody>
      </p:sp>
    </p:spTree>
    <p:extLst>
      <p:ext uri="{BB962C8B-B14F-4D97-AF65-F5344CB8AC3E}">
        <p14:creationId xmlns:p14="http://schemas.microsoft.com/office/powerpoint/2010/main" val="150458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dirty="0"/>
              <a:t>Drivers and background for continuing collaborative project on the ‘</a:t>
            </a:r>
            <a:r>
              <a:rPr lang="en-US" i="1" dirty="0"/>
              <a:t>monitoring activities and associated stakeholder engagement during relevant phases of the radioactive waste disposal process</a:t>
            </a:r>
            <a:r>
              <a:rPr lang="en-US" dirty="0"/>
              <a:t>’, international state-of-the-art overview, and outstanding work activities to be addressed by the MODERN Project</a:t>
            </a:r>
            <a:endParaRPr lang="fr-FR" dirty="0"/>
          </a:p>
        </p:txBody>
      </p:sp>
    </p:spTree>
    <p:extLst>
      <p:ext uri="{BB962C8B-B14F-4D97-AF65-F5344CB8AC3E}">
        <p14:creationId xmlns:p14="http://schemas.microsoft.com/office/powerpoint/2010/main" val="374258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492896"/>
            <a:ext cx="7560620" cy="1470025"/>
          </a:xfrm>
        </p:spPr>
        <p:txBody>
          <a:bodyPr>
            <a:normAutofit fontScale="90000"/>
          </a:bodyPr>
          <a:lstStyle/>
          <a:p>
            <a:r>
              <a:rPr lang="fr-FR" dirty="0" smtClean="0"/>
              <a:t>Modern2020</a:t>
            </a:r>
            <a:br>
              <a:rPr lang="fr-FR" dirty="0" smtClean="0"/>
            </a:br>
            <a:r>
              <a:rPr lang="fr-FR" dirty="0" smtClean="0"/>
              <a:t/>
            </a:r>
            <a:br>
              <a:rPr lang="fr-FR" dirty="0" smtClean="0"/>
            </a:br>
            <a:r>
              <a:rPr lang="en-US" sz="2700" dirty="0"/>
              <a:t>Development and Demonstration of monitoring strategies and</a:t>
            </a:r>
            <a:br>
              <a:rPr lang="en-US" sz="2700" dirty="0"/>
            </a:br>
            <a:r>
              <a:rPr lang="fr-FR" sz="2700" dirty="0"/>
              <a:t>technologies for </a:t>
            </a:r>
            <a:r>
              <a:rPr lang="fr-FR" sz="2700" dirty="0" err="1"/>
              <a:t>geological</a:t>
            </a:r>
            <a:r>
              <a:rPr lang="fr-FR" sz="2700" dirty="0"/>
              <a:t> </a:t>
            </a:r>
            <a:r>
              <a:rPr lang="fr-FR" sz="2700" dirty="0" err="1"/>
              <a:t>disposal</a:t>
            </a:r>
            <a:r>
              <a:rPr lang="fr-FR" dirty="0"/>
              <a:t/>
            </a:r>
            <a:br>
              <a:rPr lang="fr-FR" dirty="0"/>
            </a:br>
            <a:endParaRPr lang="fr-FR" dirty="0"/>
          </a:p>
        </p:txBody>
      </p:sp>
    </p:spTree>
    <p:extLst>
      <p:ext uri="{BB962C8B-B14F-4D97-AF65-F5344CB8AC3E}">
        <p14:creationId xmlns:p14="http://schemas.microsoft.com/office/powerpoint/2010/main" val="3926678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US" dirty="0"/>
              <a:t>Three countries with </a:t>
            </a:r>
            <a:br>
              <a:rPr lang="en-US" dirty="0"/>
            </a:br>
            <a:r>
              <a:rPr lang="en-US" dirty="0"/>
              <a:t>the same </a:t>
            </a:r>
            <a:r>
              <a:rPr lang="en-US" dirty="0" smtClean="0"/>
              <a:t>challenge-</a:t>
            </a:r>
            <a:r>
              <a:rPr lang="fr-FR" dirty="0" smtClean="0"/>
              <a:t>License application</a:t>
            </a:r>
            <a:endParaRPr lang="fr-FR" dirty="0"/>
          </a:p>
        </p:txBody>
      </p:sp>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572000" cy="2643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ndranet/images/stories/Image/dint/20110317_stockage-sue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86991"/>
            <a:ext cx="4067943" cy="228034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60032" y="3475501"/>
            <a:ext cx="4968552" cy="593494"/>
          </a:xfrm>
          <a:prstGeom prst="rect">
            <a:avLst/>
          </a:prstGeom>
        </p:spPr>
        <p:txBody>
          <a:bodyPr vert="horz" wrap="none" lIns="91440" tIns="45720" rIns="91440" bIns="45720" rtlCol="0" anchor="ctr">
            <a:normAutofit/>
          </a:bodyPr>
          <a:lstStyle/>
          <a:p>
            <a:r>
              <a:rPr lang="en-US" sz="2400" dirty="0">
                <a:solidFill>
                  <a:srgbClr val="00B0F0"/>
                </a:solidFill>
              </a:rPr>
              <a:t>SKB – Swedish </a:t>
            </a:r>
            <a:r>
              <a:rPr lang="en-US" sz="2400" dirty="0" smtClean="0">
                <a:solidFill>
                  <a:srgbClr val="00B0F0"/>
                </a:solidFill>
              </a:rPr>
              <a:t>Concept-03/2011</a:t>
            </a:r>
            <a:endParaRPr lang="fr-FR" sz="2400" dirty="0" smtClean="0">
              <a:solidFill>
                <a:srgbClr val="00B0F0"/>
              </a:solidFill>
            </a:endParaRPr>
          </a:p>
        </p:txBody>
      </p:sp>
      <p:sp>
        <p:nvSpPr>
          <p:cNvPr id="7" name="ZoneTexte 6"/>
          <p:cNvSpPr txBox="1"/>
          <p:nvPr/>
        </p:nvSpPr>
        <p:spPr>
          <a:xfrm>
            <a:off x="0" y="3840851"/>
            <a:ext cx="4716016" cy="456289"/>
          </a:xfrm>
          <a:prstGeom prst="rect">
            <a:avLst/>
          </a:prstGeom>
        </p:spPr>
        <p:txBody>
          <a:bodyPr vert="horz" wrap="none" lIns="91440" tIns="45720" rIns="91440" bIns="45720" rtlCol="0" anchor="ctr">
            <a:noAutofit/>
          </a:bodyPr>
          <a:lstStyle/>
          <a:p>
            <a:r>
              <a:rPr lang="en-US" sz="2400" dirty="0" err="1" smtClean="0">
                <a:solidFill>
                  <a:srgbClr val="00B0F0"/>
                </a:solidFill>
              </a:rPr>
              <a:t>Posiva</a:t>
            </a:r>
            <a:r>
              <a:rPr lang="en-US" sz="2400" dirty="0" smtClean="0">
                <a:solidFill>
                  <a:srgbClr val="00B0F0"/>
                </a:solidFill>
              </a:rPr>
              <a:t> </a:t>
            </a:r>
            <a:r>
              <a:rPr lang="en-US" sz="2400" dirty="0">
                <a:solidFill>
                  <a:srgbClr val="00B0F0"/>
                </a:solidFill>
              </a:rPr>
              <a:t>– </a:t>
            </a:r>
            <a:r>
              <a:rPr lang="en-US" sz="2400" dirty="0" smtClean="0">
                <a:solidFill>
                  <a:srgbClr val="00B0F0"/>
                </a:solidFill>
              </a:rPr>
              <a:t>Finish concept-02/2015</a:t>
            </a:r>
            <a:endParaRPr lang="fr-FR" sz="2400" dirty="0" smtClean="0">
              <a:solidFill>
                <a:srgbClr val="00B0F0"/>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7140"/>
            <a:ext cx="4067944" cy="2440766"/>
          </a:xfrm>
          <a:prstGeom prst="rect">
            <a:avLst/>
          </a:prstGeom>
        </p:spPr>
      </p:pic>
      <p:sp>
        <p:nvSpPr>
          <p:cNvPr id="9" name="ZoneTexte 8"/>
          <p:cNvSpPr txBox="1"/>
          <p:nvPr/>
        </p:nvSpPr>
        <p:spPr>
          <a:xfrm>
            <a:off x="4067944" y="6111017"/>
            <a:ext cx="3888432" cy="593494"/>
          </a:xfrm>
          <a:prstGeom prst="rect">
            <a:avLst/>
          </a:prstGeom>
          <a:solidFill>
            <a:schemeClr val="bg1"/>
          </a:solidFill>
        </p:spPr>
        <p:txBody>
          <a:bodyPr vert="horz" wrap="none" lIns="91440" tIns="45720" rIns="91440" bIns="45720" rtlCol="0" anchor="ctr">
            <a:normAutofit/>
          </a:bodyPr>
          <a:lstStyle/>
          <a:p>
            <a:r>
              <a:rPr lang="en-US" sz="2400" dirty="0" err="1" smtClean="0">
                <a:solidFill>
                  <a:srgbClr val="00B0F0"/>
                </a:solidFill>
              </a:rPr>
              <a:t>Andra</a:t>
            </a:r>
            <a:r>
              <a:rPr lang="en-US" sz="2400" dirty="0" smtClean="0">
                <a:solidFill>
                  <a:srgbClr val="00B0F0"/>
                </a:solidFill>
              </a:rPr>
              <a:t> </a:t>
            </a:r>
            <a:r>
              <a:rPr lang="en-US" sz="2400" dirty="0">
                <a:solidFill>
                  <a:srgbClr val="00B0F0"/>
                </a:solidFill>
              </a:rPr>
              <a:t>– </a:t>
            </a:r>
            <a:r>
              <a:rPr lang="en-US" sz="2400" dirty="0" smtClean="0">
                <a:solidFill>
                  <a:srgbClr val="00B0F0"/>
                </a:solidFill>
              </a:rPr>
              <a:t>French Concept-2017</a:t>
            </a:r>
            <a:endParaRPr lang="fr-FR" sz="2400" dirty="0" smtClean="0">
              <a:solidFill>
                <a:srgbClr val="00B0F0"/>
              </a:solidFill>
            </a:endParaRPr>
          </a:p>
        </p:txBody>
      </p:sp>
    </p:spTree>
    <p:extLst>
      <p:ext uri="{BB962C8B-B14F-4D97-AF65-F5344CB8AC3E}">
        <p14:creationId xmlns:p14="http://schemas.microsoft.com/office/powerpoint/2010/main" val="1125885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28800"/>
            <a:ext cx="4446392" cy="4349043"/>
          </a:xfrm>
        </p:spPr>
        <p:txBody>
          <a:bodyPr rtlCol="0">
            <a:noAutofit/>
          </a:bodyPr>
          <a:lstStyle/>
          <a:p>
            <a:pPr marL="174625" indent="-174625" algn="just" eaLnBrk="1" fontAlgn="auto" hangingPunct="1">
              <a:spcAft>
                <a:spcPts val="0"/>
              </a:spcAft>
              <a:buFont typeface="Arial" panose="020B0604020202020204" pitchFamily="34" charset="0"/>
              <a:buChar char="•"/>
              <a:defRPr/>
            </a:pPr>
            <a:r>
              <a:rPr lang="en-US" sz="1600" b="1" dirty="0">
                <a:latin typeface="+mj-lt"/>
                <a:cs typeface="Lucida Sans Unicode" pitchFamily="34" charset="0"/>
              </a:rPr>
              <a:t>Modern2020 project is a collaborative project proposal under </a:t>
            </a:r>
            <a:r>
              <a:rPr lang="en-US" sz="1600" b="1" dirty="0" err="1">
                <a:latin typeface="+mj-lt"/>
                <a:cs typeface="Lucida Sans Unicode" pitchFamily="34" charset="0"/>
              </a:rPr>
              <a:t>Euratom</a:t>
            </a:r>
            <a:r>
              <a:rPr lang="en-US" sz="1600" b="1" dirty="0">
                <a:latin typeface="+mj-lt"/>
                <a:cs typeface="Lucida Sans Unicode" pitchFamily="34" charset="0"/>
              </a:rPr>
              <a:t> Framework Program </a:t>
            </a:r>
            <a:r>
              <a:rPr lang="en-US" sz="1600" b="1" dirty="0" smtClean="0">
                <a:latin typeface="+mj-lt"/>
                <a:cs typeface="Lucida Sans Unicode" pitchFamily="34" charset="0"/>
              </a:rPr>
              <a:t>2014-2018 </a:t>
            </a:r>
            <a:r>
              <a:rPr lang="en-US" sz="1600" b="1" dirty="0">
                <a:latin typeface="+mj-lt"/>
                <a:cs typeface="Lucida Sans Unicode" pitchFamily="34" charset="0"/>
              </a:rPr>
              <a:t>in Horizon 2020</a:t>
            </a:r>
          </a:p>
          <a:p>
            <a:pPr marL="449263" lvl="2" indent="-261938" algn="just" eaLnBrk="1" fontAlgn="auto" hangingPunct="1">
              <a:spcAft>
                <a:spcPts val="0"/>
              </a:spcAft>
              <a:buFont typeface="Arial" panose="020B0604020202020204" pitchFamily="34" charset="0"/>
              <a:buChar char="•"/>
              <a:defRPr/>
            </a:pPr>
            <a:r>
              <a:rPr lang="en-US" sz="1100" dirty="0">
                <a:latin typeface="+mj-lt"/>
                <a:cs typeface="Lucida Sans Unicode" pitchFamily="34" charset="0"/>
              </a:rPr>
              <a:t>Call for propositions H2020-Fission-2014 « Contribute to the development of solutions for the management of ultimate radioactive waste “</a:t>
            </a:r>
          </a:p>
          <a:p>
            <a:pPr marL="449263" lvl="2" indent="-261938" algn="just" eaLnBrk="1" fontAlgn="auto" hangingPunct="1">
              <a:spcAft>
                <a:spcPts val="0"/>
              </a:spcAft>
              <a:buFont typeface="Arial" panose="020B0604020202020204" pitchFamily="34" charset="0"/>
              <a:buChar char="•"/>
              <a:defRPr/>
            </a:pPr>
            <a:r>
              <a:rPr lang="en-US" sz="1100" dirty="0">
                <a:solidFill>
                  <a:srgbClr val="FF0000"/>
                </a:solidFill>
                <a:latin typeface="+mj-lt"/>
              </a:rPr>
              <a:t>NFRP-06-2014: Supporting the implementation of the first-of-the-kind geological repositories (14,6 M€</a:t>
            </a:r>
            <a:r>
              <a:rPr lang="en-US" sz="1100" dirty="0" smtClean="0">
                <a:solidFill>
                  <a:srgbClr val="FF0000"/>
                </a:solidFill>
                <a:latin typeface="+mj-lt"/>
              </a:rPr>
              <a:t>)</a:t>
            </a:r>
            <a:r>
              <a:rPr lang="en-US" sz="1100" dirty="0">
                <a:latin typeface="+mj-lt"/>
                <a:cs typeface="Lucida Sans Unicode" pitchFamily="34" charset="0"/>
              </a:rPr>
              <a:t> </a:t>
            </a:r>
          </a:p>
          <a:p>
            <a:pPr marL="174625" indent="-174625" algn="just" eaLnBrk="1" fontAlgn="auto" hangingPunct="1">
              <a:spcAft>
                <a:spcPts val="0"/>
              </a:spcAft>
              <a:buFont typeface="Arial" panose="020B0604020202020204" pitchFamily="34" charset="0"/>
              <a:buChar char="•"/>
              <a:defRPr/>
            </a:pPr>
            <a:r>
              <a:rPr lang="en-US" sz="1600" b="1" dirty="0">
                <a:latin typeface="+mj-lt"/>
                <a:cs typeface="Lucida Sans Unicode" pitchFamily="34" charset="0"/>
              </a:rPr>
              <a:t>Project duration </a:t>
            </a:r>
            <a:r>
              <a:rPr lang="en-US" sz="1600" dirty="0">
                <a:latin typeface="+mj-lt"/>
                <a:cs typeface="Lucida Sans Unicode" pitchFamily="34" charset="0"/>
              </a:rPr>
              <a:t>: 4 years </a:t>
            </a:r>
            <a:endParaRPr lang="en-US" sz="1600" dirty="0" smtClean="0">
              <a:latin typeface="+mj-lt"/>
              <a:cs typeface="Lucida Sans Unicode" pitchFamily="34" charset="0"/>
            </a:endParaRPr>
          </a:p>
          <a:p>
            <a:pPr marL="174625" indent="-174625" algn="just" eaLnBrk="1" fontAlgn="auto" hangingPunct="1">
              <a:spcAft>
                <a:spcPts val="0"/>
              </a:spcAft>
              <a:buFont typeface="Arial" panose="020B0604020202020204" pitchFamily="34" charset="0"/>
              <a:buChar char="•"/>
              <a:defRPr/>
            </a:pPr>
            <a:r>
              <a:rPr lang="en-US" sz="1400" dirty="0" smtClean="0">
                <a:latin typeface="+mj-lt"/>
                <a:cs typeface="Lucida Sans Unicode" pitchFamily="34" charset="0"/>
              </a:rPr>
              <a:t>official </a:t>
            </a:r>
            <a:r>
              <a:rPr lang="en-US" sz="1400" dirty="0">
                <a:latin typeface="+mj-lt"/>
                <a:cs typeface="Lucida Sans Unicode" pitchFamily="34" charset="0"/>
              </a:rPr>
              <a:t>start: </a:t>
            </a:r>
            <a:r>
              <a:rPr lang="en-US" sz="1400" dirty="0" smtClean="0">
                <a:latin typeface="+mj-lt"/>
                <a:cs typeface="Lucida Sans Unicode" pitchFamily="34" charset="0"/>
              </a:rPr>
              <a:t>June 2015 </a:t>
            </a:r>
          </a:p>
          <a:p>
            <a:pPr marL="174625" indent="-174625" algn="just" eaLnBrk="1" fontAlgn="auto" hangingPunct="1">
              <a:spcAft>
                <a:spcPts val="0"/>
              </a:spcAft>
              <a:buFont typeface="Arial" panose="020B0604020202020204" pitchFamily="34" charset="0"/>
              <a:buChar char="•"/>
              <a:defRPr/>
            </a:pPr>
            <a:r>
              <a:rPr lang="en-US" sz="1600" dirty="0" smtClean="0">
                <a:latin typeface="+mj-lt"/>
                <a:cs typeface="Lucida Sans Unicode" pitchFamily="34" charset="0"/>
              </a:rPr>
              <a:t>It </a:t>
            </a:r>
            <a:r>
              <a:rPr lang="en-US" sz="1600" dirty="0">
                <a:latin typeface="+mj-lt"/>
                <a:cs typeface="Lucida Sans Unicode" pitchFamily="34" charset="0"/>
              </a:rPr>
              <a:t>aims at providing a </a:t>
            </a:r>
            <a:r>
              <a:rPr lang="en-US" sz="1600" b="1" dirty="0">
                <a:latin typeface="+mj-lt"/>
                <a:cs typeface="Lucida Sans Unicode" pitchFamily="34" charset="0"/>
              </a:rPr>
              <a:t>framework for the development and possible implementation of monitoring </a:t>
            </a:r>
            <a:r>
              <a:rPr lang="en-US" sz="1600" dirty="0">
                <a:latin typeface="+mj-lt"/>
                <a:cs typeface="Lucida Sans Unicode" pitchFamily="34" charset="0"/>
              </a:rPr>
              <a:t>and associated </a:t>
            </a:r>
            <a:r>
              <a:rPr lang="en-US" sz="1600" b="1" dirty="0">
                <a:latin typeface="+mj-lt"/>
                <a:cs typeface="Lucida Sans Unicode" pitchFamily="34" charset="0"/>
              </a:rPr>
              <a:t>stakeholder engagement</a:t>
            </a:r>
            <a:r>
              <a:rPr lang="en-US" sz="1600" dirty="0">
                <a:latin typeface="+mj-lt"/>
                <a:cs typeface="Lucida Sans Unicode" pitchFamily="34" charset="0"/>
              </a:rPr>
              <a:t> during </a:t>
            </a:r>
            <a:r>
              <a:rPr lang="en-US" sz="1600" b="1" dirty="0">
                <a:latin typeface="+mj-lt"/>
                <a:cs typeface="Lucida Sans Unicode" pitchFamily="34" charset="0"/>
              </a:rPr>
              <a:t>operational phases </a:t>
            </a:r>
            <a:r>
              <a:rPr lang="en-US" sz="1600" dirty="0">
                <a:latin typeface="+mj-lt"/>
                <a:cs typeface="Lucida Sans Unicode" pitchFamily="34" charset="0"/>
              </a:rPr>
              <a:t>of the radioactive waste disposal process. </a:t>
            </a:r>
          </a:p>
          <a:p>
            <a:pPr marL="174625" indent="-174625" algn="just" eaLnBrk="1" fontAlgn="auto" hangingPunct="1">
              <a:spcAft>
                <a:spcPts val="0"/>
              </a:spcAft>
              <a:buFont typeface="Arial" panose="020B0604020202020204" pitchFamily="34" charset="0"/>
              <a:buChar char="•"/>
              <a:defRPr/>
            </a:pPr>
            <a:r>
              <a:rPr lang="en-US" sz="1600" dirty="0" smtClean="0">
                <a:latin typeface="+mj-lt"/>
                <a:cs typeface="Lucida Sans Unicode" pitchFamily="34" charset="0"/>
              </a:rPr>
              <a:t> </a:t>
            </a:r>
            <a:r>
              <a:rPr lang="en-US" sz="1600" b="1" dirty="0">
                <a:latin typeface="+mj-lt"/>
                <a:cs typeface="Lucida Sans Unicode" pitchFamily="34" charset="0"/>
              </a:rPr>
              <a:t>C</a:t>
            </a:r>
            <a:r>
              <a:rPr lang="en-US" sz="1600" b="1" dirty="0" smtClean="0">
                <a:latin typeface="+mj-lt"/>
                <a:cs typeface="Lucida Sans Unicode" pitchFamily="34" charset="0"/>
              </a:rPr>
              <a:t>onsortium</a:t>
            </a:r>
            <a:r>
              <a:rPr lang="en-US" sz="1600" dirty="0" smtClean="0">
                <a:latin typeface="+mj-lt"/>
                <a:cs typeface="Lucida Sans Unicode" pitchFamily="34" charset="0"/>
              </a:rPr>
              <a:t>: 28 </a:t>
            </a:r>
            <a:r>
              <a:rPr lang="en-US" sz="1600" dirty="0">
                <a:latin typeface="+mj-lt"/>
                <a:cs typeface="Lucida Sans Unicode" pitchFamily="34" charset="0"/>
              </a:rPr>
              <a:t>partners EU + non-EU </a:t>
            </a:r>
            <a:r>
              <a:rPr lang="en-US" sz="1600" dirty="0" smtClean="0">
                <a:latin typeface="+mj-lt"/>
                <a:cs typeface="Lucida Sans Unicode" pitchFamily="34" charset="0"/>
              </a:rPr>
              <a:t>countries (</a:t>
            </a:r>
            <a:r>
              <a:rPr lang="en-US" sz="1400" dirty="0" smtClean="0">
                <a:latin typeface="+mj-lt"/>
                <a:cs typeface="Lucida Sans Unicode" pitchFamily="34" charset="0"/>
              </a:rPr>
              <a:t>Coordinator </a:t>
            </a:r>
            <a:r>
              <a:rPr lang="en-US" sz="1400" dirty="0">
                <a:latin typeface="+mj-lt"/>
                <a:cs typeface="Lucida Sans Unicode" pitchFamily="34" charset="0"/>
              </a:rPr>
              <a:t>: </a:t>
            </a:r>
            <a:r>
              <a:rPr lang="en-US" sz="1400" dirty="0" smtClean="0">
                <a:latin typeface="+mj-lt"/>
                <a:cs typeface="Lucida Sans Unicode" pitchFamily="34" charset="0"/>
              </a:rPr>
              <a:t>Andra)</a:t>
            </a:r>
            <a:endParaRPr lang="en-US" sz="1200" dirty="0">
              <a:latin typeface="+mj-lt"/>
              <a:cs typeface="Lucida Sans Unicode" pitchFamily="34" charset="0"/>
            </a:endParaRPr>
          </a:p>
          <a:p>
            <a:pPr marL="174625" indent="-174625" algn="just" eaLnBrk="1" fontAlgn="auto" hangingPunct="1">
              <a:spcAft>
                <a:spcPts val="0"/>
              </a:spcAft>
              <a:buFont typeface="Arial" panose="020B0604020202020204" pitchFamily="34" charset="0"/>
              <a:buChar char="•"/>
              <a:defRPr/>
            </a:pPr>
            <a:r>
              <a:rPr lang="en-US" sz="1600" b="1" dirty="0">
                <a:latin typeface="+mj-lt"/>
                <a:cs typeface="Lucida Sans Unicode" pitchFamily="34" charset="0"/>
              </a:rPr>
              <a:t>Total Budget : </a:t>
            </a:r>
            <a:r>
              <a:rPr lang="en-US" sz="1600" dirty="0">
                <a:latin typeface="+mj-lt"/>
                <a:cs typeface="Lucida Sans Unicode" pitchFamily="34" charset="0"/>
              </a:rPr>
              <a:t>around 8,9 </a:t>
            </a:r>
            <a:r>
              <a:rPr lang="en-US" sz="1600" dirty="0" smtClean="0">
                <a:latin typeface="+mj-lt"/>
                <a:cs typeface="Lucida Sans Unicode" pitchFamily="34" charset="0"/>
              </a:rPr>
              <a:t>M€</a:t>
            </a:r>
          </a:p>
          <a:p>
            <a:pPr marL="174625" indent="-174625" algn="just" eaLnBrk="1" fontAlgn="auto" hangingPunct="1">
              <a:spcAft>
                <a:spcPts val="0"/>
              </a:spcAft>
              <a:buFont typeface="Arial" panose="020B0604020202020204" pitchFamily="34" charset="0"/>
              <a:buChar char="•"/>
              <a:defRPr/>
            </a:pPr>
            <a:r>
              <a:rPr lang="en-US" sz="1600" b="1" dirty="0" smtClean="0">
                <a:latin typeface="+mj-lt"/>
                <a:cs typeface="Lucida Sans Unicode" pitchFamily="34" charset="0"/>
              </a:rPr>
              <a:t>EC Contribution</a:t>
            </a:r>
            <a:r>
              <a:rPr lang="en-US" sz="1600" dirty="0" smtClean="0">
                <a:latin typeface="+mj-lt"/>
                <a:cs typeface="Lucida Sans Unicode" pitchFamily="34" charset="0"/>
              </a:rPr>
              <a:t>: 6M€</a:t>
            </a:r>
            <a:endParaRPr lang="en-US" sz="1600" dirty="0">
              <a:latin typeface="+mj-lt"/>
              <a:cs typeface="Lucida Sans Unicode" pitchFamily="34" charset="0"/>
            </a:endParaRPr>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pPr>
              <a:defRPr/>
            </a:pPr>
            <a:fld id="{7F40029E-B581-4F7D-AFFA-3F5DA073F9D1}" type="slidenum">
              <a:rPr lang="fr-FR"/>
              <a:pPr>
                <a:defRPr/>
              </a:pPr>
              <a:t>22</a:t>
            </a:fld>
            <a:endParaRPr lang="fr-FR"/>
          </a:p>
        </p:txBody>
      </p:sp>
      <p:sp>
        <p:nvSpPr>
          <p:cNvPr id="7" name="Rectangle 2"/>
          <p:cNvSpPr>
            <a:spLocks noChangeArrowheads="1"/>
          </p:cNvSpPr>
          <p:nvPr/>
        </p:nvSpPr>
        <p:spPr bwMode="auto">
          <a:xfrm>
            <a:off x="1285875" y="714375"/>
            <a:ext cx="6786563" cy="71438"/>
          </a:xfrm>
          <a:prstGeom prst="rect">
            <a:avLst/>
          </a:prstGeom>
          <a:gradFill rotWithShape="1">
            <a:gsLst>
              <a:gs pos="39600">
                <a:schemeClr val="tx2">
                  <a:lumMod val="40000"/>
                  <a:lumOff val="60000"/>
                </a:schemeClr>
              </a:gs>
              <a:gs pos="0">
                <a:srgbClr val="FFFFFF"/>
              </a:gs>
              <a:gs pos="100000">
                <a:schemeClr val="tx2">
                  <a:lumMod val="60000"/>
                  <a:lumOff val="40000"/>
                </a:schemeClr>
              </a:gs>
            </a:gsLst>
            <a:lin ang="0" scaled="1"/>
          </a:gra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latin typeface="Calibri" pitchFamily="34" charset="0"/>
            </a:endParaRPr>
          </a:p>
        </p:txBody>
      </p:sp>
      <p:pic>
        <p:nvPicPr>
          <p:cNvPr id="3079"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669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2267744" y="-45679"/>
            <a:ext cx="5915000" cy="796950"/>
          </a:xfrm>
        </p:spPr>
        <p:txBody>
          <a:bodyPr/>
          <a:lstStyle/>
          <a:p>
            <a:r>
              <a:rPr lang="fr-FR" dirty="0" smtClean="0"/>
              <a:t>Modern2020</a:t>
            </a:r>
            <a:endParaRPr lang="fr-FR"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83883"/>
            <a:ext cx="1187624" cy="79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904" y="1484784"/>
            <a:ext cx="4397339" cy="427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lvl="0" algn="just"/>
            <a:r>
              <a:rPr lang="en-GB" b="1" dirty="0"/>
              <a:t>Strategy</a:t>
            </a:r>
            <a:r>
              <a:rPr lang="en-GB" dirty="0"/>
              <a:t>: Linking of monitoring objectives to the safety case and decision-making strategies.</a:t>
            </a:r>
            <a:endParaRPr lang="fr-FR" dirty="0"/>
          </a:p>
          <a:p>
            <a:pPr lvl="0" algn="just"/>
            <a:r>
              <a:rPr lang="en-GB" b="1" smtClean="0"/>
              <a:t>Technology</a:t>
            </a:r>
            <a:r>
              <a:rPr lang="en-GB" smtClean="0"/>
              <a:t>: Research and development on monitoring technologies.</a:t>
            </a:r>
            <a:endParaRPr lang="fr-FR" smtClean="0"/>
          </a:p>
          <a:p>
            <a:pPr lvl="0" algn="just"/>
            <a:r>
              <a:rPr lang="en-GB" b="1" smtClean="0"/>
              <a:t>Demonstration and Practical Implementation</a:t>
            </a:r>
            <a:r>
              <a:rPr lang="en-GB" smtClean="0"/>
              <a:t>: Demonstration of monitoring technologies at full-scale and under </a:t>
            </a:r>
            <a:r>
              <a:rPr lang="en-GB" i="1" smtClean="0"/>
              <a:t>in situ</a:t>
            </a:r>
            <a:r>
              <a:rPr lang="en-GB" smtClean="0"/>
              <a:t> conditions.</a:t>
            </a:r>
            <a:endParaRPr lang="fr-FR" smtClean="0"/>
          </a:p>
          <a:p>
            <a:pPr algn="just"/>
            <a:r>
              <a:rPr lang="en-GB" b="1" smtClean="0"/>
              <a:t>Societal </a:t>
            </a:r>
            <a:r>
              <a:rPr lang="en-GB" b="1" dirty="0"/>
              <a:t>concerns and Stakeholder Involvement</a:t>
            </a:r>
            <a:r>
              <a:rPr lang="en-GB" dirty="0"/>
              <a:t>: Development and evaluation of ways for integrating public stakeholders concerns and societal expectations into national repository monitoring programmes </a:t>
            </a:r>
            <a:endParaRPr lang="fr-FR" dirty="0"/>
          </a:p>
          <a:p>
            <a:endParaRPr lang="fr-FR" dirty="0"/>
          </a:p>
        </p:txBody>
      </p:sp>
      <p:sp>
        <p:nvSpPr>
          <p:cNvPr id="3" name="Titre 2"/>
          <p:cNvSpPr>
            <a:spLocks noGrp="1"/>
          </p:cNvSpPr>
          <p:nvPr>
            <p:ph type="title"/>
          </p:nvPr>
        </p:nvSpPr>
        <p:spPr/>
        <p:txBody>
          <a:bodyPr/>
          <a:lstStyle/>
          <a:p>
            <a:r>
              <a:rPr lang="fr-FR" dirty="0" err="1" smtClean="0"/>
              <a:t>Work</a:t>
            </a:r>
            <a:r>
              <a:rPr lang="fr-FR" dirty="0" smtClean="0"/>
              <a:t> Programme</a:t>
            </a:r>
            <a:endParaRPr lang="fr-FR" dirty="0"/>
          </a:p>
        </p:txBody>
      </p:sp>
    </p:spTree>
    <p:extLst>
      <p:ext uri="{BB962C8B-B14F-4D97-AF65-F5344CB8AC3E}">
        <p14:creationId xmlns:p14="http://schemas.microsoft.com/office/powerpoint/2010/main" val="3032911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lvl="0" algn="just"/>
            <a:r>
              <a:rPr lang="en-GB" b="1" dirty="0"/>
              <a:t>Strategy</a:t>
            </a:r>
            <a:r>
              <a:rPr lang="en-GB" dirty="0"/>
              <a:t>: Linking of monitoring objectives to the safety case and decision-making strategies.</a:t>
            </a:r>
            <a:endParaRPr lang="fr-FR" dirty="0"/>
          </a:p>
          <a:p>
            <a:pPr marL="0" indent="0">
              <a:buNone/>
            </a:pPr>
            <a:endParaRPr lang="fr-FR" dirty="0"/>
          </a:p>
        </p:txBody>
      </p:sp>
      <p:sp>
        <p:nvSpPr>
          <p:cNvPr id="3" name="Titre 2"/>
          <p:cNvSpPr>
            <a:spLocks noGrp="1"/>
          </p:cNvSpPr>
          <p:nvPr>
            <p:ph type="title"/>
          </p:nvPr>
        </p:nvSpPr>
        <p:spPr/>
        <p:txBody>
          <a:bodyPr/>
          <a:lstStyle/>
          <a:p>
            <a:r>
              <a:rPr lang="fr-FR" dirty="0" err="1" smtClean="0"/>
              <a:t>Work</a:t>
            </a:r>
            <a:r>
              <a:rPr lang="fr-FR" dirty="0" smtClean="0"/>
              <a:t> Programme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843011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droite 3"/>
          <p:cNvSpPr/>
          <p:nvPr/>
        </p:nvSpPr>
        <p:spPr>
          <a:xfrm>
            <a:off x="266372" y="55618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244780" y="5346979"/>
            <a:ext cx="7791716" cy="914400"/>
          </a:xfrm>
          <a:prstGeom prst="rect">
            <a:avLst/>
          </a:prstGeom>
        </p:spPr>
        <p:txBody>
          <a:bodyPr vert="horz" wrap="none" lIns="91440" tIns="45720" rIns="91440" bIns="45720" rtlCol="0" anchor="ctr">
            <a:normAutofit/>
          </a:bodyPr>
          <a:lstStyle/>
          <a:p>
            <a:r>
              <a:rPr lang="en-US" dirty="0">
                <a:solidFill>
                  <a:srgbClr val="00B0F0"/>
                </a:solidFill>
              </a:rPr>
              <a:t>WP2 will address the development of monitoring </a:t>
            </a:r>
            <a:r>
              <a:rPr lang="en-US" dirty="0" err="1">
                <a:solidFill>
                  <a:srgbClr val="00B0F0"/>
                </a:solidFill>
              </a:rPr>
              <a:t>programme</a:t>
            </a:r>
            <a:r>
              <a:rPr lang="en-US" dirty="0">
                <a:solidFill>
                  <a:srgbClr val="00B0F0"/>
                </a:solidFill>
              </a:rPr>
              <a:t> design basis, </a:t>
            </a:r>
            <a:endParaRPr lang="en-US" dirty="0" smtClean="0">
              <a:solidFill>
                <a:srgbClr val="00B0F0"/>
              </a:solidFill>
            </a:endParaRPr>
          </a:p>
          <a:p>
            <a:r>
              <a:rPr lang="en-US" dirty="0" smtClean="0">
                <a:solidFill>
                  <a:srgbClr val="00B0F0"/>
                </a:solidFill>
              </a:rPr>
              <a:t>monitoring </a:t>
            </a:r>
            <a:r>
              <a:rPr lang="en-US" dirty="0">
                <a:solidFill>
                  <a:srgbClr val="00B0F0"/>
                </a:solidFill>
              </a:rPr>
              <a:t>strategies and the role </a:t>
            </a:r>
            <a:r>
              <a:rPr lang="en-US" dirty="0" smtClean="0">
                <a:solidFill>
                  <a:srgbClr val="00B0F0"/>
                </a:solidFill>
              </a:rPr>
              <a:t>of monitoring </a:t>
            </a:r>
            <a:r>
              <a:rPr lang="en-US" dirty="0">
                <a:solidFill>
                  <a:srgbClr val="00B0F0"/>
                </a:solidFill>
              </a:rPr>
              <a:t>in decision making </a:t>
            </a:r>
            <a:endParaRPr lang="en-US" dirty="0" smtClean="0">
              <a:solidFill>
                <a:srgbClr val="00B0F0"/>
              </a:solidFill>
            </a:endParaRPr>
          </a:p>
          <a:p>
            <a:r>
              <a:rPr lang="en-US" dirty="0" smtClean="0">
                <a:solidFill>
                  <a:srgbClr val="00B0F0"/>
                </a:solidFill>
              </a:rPr>
              <a:t>by </a:t>
            </a:r>
            <a:r>
              <a:rPr lang="en-US" dirty="0">
                <a:solidFill>
                  <a:srgbClr val="00B0F0"/>
                </a:solidFill>
              </a:rPr>
              <a:t>focusing on specific national </a:t>
            </a:r>
            <a:r>
              <a:rPr lang="en-US" dirty="0" err="1">
                <a:solidFill>
                  <a:srgbClr val="00B0F0"/>
                </a:solidFill>
              </a:rPr>
              <a:t>programmes</a:t>
            </a:r>
            <a:endParaRPr lang="fr-FR" dirty="0" smtClean="0">
              <a:solidFill>
                <a:srgbClr val="00B0F0"/>
              </a:solidFill>
            </a:endParaRPr>
          </a:p>
        </p:txBody>
      </p:sp>
    </p:spTree>
    <p:extLst>
      <p:ext uri="{BB962C8B-B14F-4D97-AF65-F5344CB8AC3E}">
        <p14:creationId xmlns:p14="http://schemas.microsoft.com/office/powerpoint/2010/main" val="3986023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lvl="0" algn="just"/>
            <a:r>
              <a:rPr lang="en-GB" b="1" dirty="0" smtClean="0"/>
              <a:t>Technology</a:t>
            </a:r>
            <a:r>
              <a:rPr lang="en-GB" dirty="0" smtClean="0"/>
              <a:t>: Research and development on monitoring technologies.</a:t>
            </a:r>
            <a:endParaRPr lang="fr-FR" dirty="0" smtClean="0"/>
          </a:p>
          <a:p>
            <a:pPr marL="0" indent="0">
              <a:buNone/>
            </a:pPr>
            <a:endParaRPr lang="fr-FR" dirty="0"/>
          </a:p>
        </p:txBody>
      </p:sp>
      <p:sp>
        <p:nvSpPr>
          <p:cNvPr id="3" name="Titre 2"/>
          <p:cNvSpPr>
            <a:spLocks noGrp="1"/>
          </p:cNvSpPr>
          <p:nvPr>
            <p:ph type="title"/>
          </p:nvPr>
        </p:nvSpPr>
        <p:spPr/>
        <p:txBody>
          <a:bodyPr/>
          <a:lstStyle/>
          <a:p>
            <a:r>
              <a:rPr lang="fr-FR" dirty="0" err="1" smtClean="0"/>
              <a:t>Work</a:t>
            </a:r>
            <a:r>
              <a:rPr lang="fr-FR" dirty="0" smtClean="0"/>
              <a:t> Programme</a:t>
            </a:r>
            <a:endParaRPr lang="fr-FR" dirty="0"/>
          </a:p>
        </p:txBody>
      </p:sp>
      <p:grpSp>
        <p:nvGrpSpPr>
          <p:cNvPr id="4" name="Group 72"/>
          <p:cNvGrpSpPr>
            <a:grpSpLocks/>
          </p:cNvGrpSpPr>
          <p:nvPr/>
        </p:nvGrpSpPr>
        <p:grpSpPr bwMode="auto">
          <a:xfrm>
            <a:off x="84377" y="2745925"/>
            <a:ext cx="4161946" cy="1589062"/>
            <a:chOff x="0" y="768"/>
            <a:chExt cx="5764" cy="2504"/>
          </a:xfrm>
        </p:grpSpPr>
        <p:pic>
          <p:nvPicPr>
            <p:cNvPr id="5" name="Picture 2" descr="C:\Documents and Settings\gautier\Bureau\journée expérimentation\Principe_fibre_optique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8"/>
              <a:ext cx="124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0"/>
            <p:cNvGrpSpPr>
              <a:grpSpLocks/>
            </p:cNvGrpSpPr>
            <p:nvPr/>
          </p:nvGrpSpPr>
          <p:grpSpPr bwMode="auto">
            <a:xfrm>
              <a:off x="672" y="768"/>
              <a:ext cx="1488" cy="1101"/>
              <a:chOff x="96" y="768"/>
              <a:chExt cx="4512" cy="3405"/>
            </a:xfrm>
          </p:grpSpPr>
          <p:pic>
            <p:nvPicPr>
              <p:cNvPr id="70"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768"/>
                <a:ext cx="4499" cy="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69"/>
              <p:cNvSpPr>
                <a:spLocks noChangeArrowheads="1"/>
              </p:cNvSpPr>
              <p:nvPr/>
            </p:nvSpPr>
            <p:spPr bwMode="auto">
              <a:xfrm>
                <a:off x="3552" y="1008"/>
                <a:ext cx="1056" cy="1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grpSp>
          <p:nvGrpSpPr>
            <p:cNvPr id="7" name="Group 64"/>
            <p:cNvGrpSpPr>
              <a:grpSpLocks/>
            </p:cNvGrpSpPr>
            <p:nvPr/>
          </p:nvGrpSpPr>
          <p:grpSpPr bwMode="auto">
            <a:xfrm>
              <a:off x="3120" y="1757"/>
              <a:ext cx="2644" cy="1202"/>
              <a:chOff x="2040" y="2549"/>
              <a:chExt cx="3794" cy="1989"/>
            </a:xfrm>
          </p:grpSpPr>
          <p:pic>
            <p:nvPicPr>
              <p:cNvPr id="67" name="Picture 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0" y="2549"/>
                <a:ext cx="3794"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6"/>
              <p:cNvSpPr>
                <a:spLocks noChangeArrowheads="1"/>
              </p:cNvSpPr>
              <p:nvPr/>
            </p:nvSpPr>
            <p:spPr bwMode="auto">
              <a:xfrm>
                <a:off x="3733" y="3159"/>
                <a:ext cx="23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18800" anchor="b">
                <a:spAutoFit/>
              </a:bodyPr>
              <a:lstStyle/>
              <a:p>
                <a:pPr eaLnBrk="0" hangingPunct="0"/>
                <a:r>
                  <a:rPr lang="en-US" sz="1400" dirty="0">
                    <a:solidFill>
                      <a:schemeClr val="tx2"/>
                    </a:solidFill>
                    <a:latin typeface="Symbol" pitchFamily="18" charset="2"/>
                  </a:rPr>
                  <a:t>e</a:t>
                </a:r>
                <a:endParaRPr lang="fr-FR" sz="1400" dirty="0">
                  <a:solidFill>
                    <a:schemeClr val="tx2"/>
                  </a:solidFill>
                  <a:latin typeface="Symbol" pitchFamily="18" charset="2"/>
                </a:endParaRPr>
              </a:p>
            </p:txBody>
          </p:sp>
          <p:sp>
            <p:nvSpPr>
              <p:cNvPr id="69" name="Rectangle 67"/>
              <p:cNvSpPr>
                <a:spLocks noChangeArrowheads="1"/>
              </p:cNvSpPr>
              <p:nvPr/>
            </p:nvSpPr>
            <p:spPr bwMode="auto">
              <a:xfrm>
                <a:off x="4470" y="3150"/>
                <a:ext cx="240"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18800" anchor="b">
                <a:spAutoFit/>
              </a:bodyPr>
              <a:lstStyle/>
              <a:p>
                <a:pPr eaLnBrk="0" hangingPunct="0"/>
                <a:r>
                  <a:rPr lang="en-US" sz="1400">
                    <a:solidFill>
                      <a:schemeClr val="tx2"/>
                    </a:solidFill>
                    <a:latin typeface="Symbol" pitchFamily="18" charset="2"/>
                  </a:rPr>
                  <a:t>e</a:t>
                </a:r>
                <a:endParaRPr lang="fr-FR" sz="1400">
                  <a:solidFill>
                    <a:schemeClr val="tx2"/>
                  </a:solidFill>
                  <a:latin typeface="Symbol" pitchFamily="18" charset="2"/>
                </a:endParaRPr>
              </a:p>
            </p:txBody>
          </p:sp>
        </p:grpSp>
        <p:grpSp>
          <p:nvGrpSpPr>
            <p:cNvPr id="8" name="Group 62"/>
            <p:cNvGrpSpPr>
              <a:grpSpLocks/>
            </p:cNvGrpSpPr>
            <p:nvPr/>
          </p:nvGrpSpPr>
          <p:grpSpPr bwMode="auto">
            <a:xfrm>
              <a:off x="1138" y="816"/>
              <a:ext cx="3998" cy="2456"/>
              <a:chOff x="288" y="1587"/>
              <a:chExt cx="3998" cy="2456"/>
            </a:xfrm>
          </p:grpSpPr>
          <p:grpSp>
            <p:nvGrpSpPr>
              <p:cNvPr id="9" name="Group 4"/>
              <p:cNvGrpSpPr>
                <a:grpSpLocks/>
              </p:cNvGrpSpPr>
              <p:nvPr/>
            </p:nvGrpSpPr>
            <p:grpSpPr bwMode="auto">
              <a:xfrm>
                <a:off x="288" y="1776"/>
                <a:ext cx="3998" cy="2267"/>
                <a:chOff x="288" y="1866"/>
                <a:chExt cx="3998" cy="2267"/>
              </a:xfrm>
            </p:grpSpPr>
            <p:sp>
              <p:nvSpPr>
                <p:cNvPr id="11" name="AutoShape 5"/>
                <p:cNvSpPr>
                  <a:spLocks noChangeArrowheads="1"/>
                </p:cNvSpPr>
                <p:nvPr/>
              </p:nvSpPr>
              <p:spPr bwMode="auto">
                <a:xfrm rot="-27290793">
                  <a:off x="985" y="2523"/>
                  <a:ext cx="90" cy="419"/>
                </a:xfrm>
                <a:prstGeom prst="can">
                  <a:avLst>
                    <a:gd name="adj" fmla="val 116389"/>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2" name="AutoShape 6"/>
                <p:cNvSpPr>
                  <a:spLocks noChangeArrowheads="1"/>
                </p:cNvSpPr>
                <p:nvPr/>
              </p:nvSpPr>
              <p:spPr bwMode="auto">
                <a:xfrm rot="-6152720">
                  <a:off x="735" y="2675"/>
                  <a:ext cx="114" cy="163"/>
                </a:xfrm>
                <a:prstGeom prst="can">
                  <a:avLst>
                    <a:gd name="adj" fmla="val 35746"/>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3" name="AutoShape 7"/>
                <p:cNvSpPr>
                  <a:spLocks noChangeArrowheads="1"/>
                </p:cNvSpPr>
                <p:nvPr/>
              </p:nvSpPr>
              <p:spPr bwMode="auto">
                <a:xfrm rot="15321565">
                  <a:off x="607" y="2697"/>
                  <a:ext cx="144" cy="163"/>
                </a:xfrm>
                <a:prstGeom prst="can">
                  <a:avLst>
                    <a:gd name="adj" fmla="val 28299"/>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4" name="AutoShape 8"/>
                <p:cNvSpPr>
                  <a:spLocks noChangeArrowheads="1"/>
                </p:cNvSpPr>
                <p:nvPr/>
              </p:nvSpPr>
              <p:spPr bwMode="auto">
                <a:xfrm rot="14330333">
                  <a:off x="499" y="2744"/>
                  <a:ext cx="149" cy="165"/>
                </a:xfrm>
                <a:prstGeom prst="can">
                  <a:avLst>
                    <a:gd name="adj" fmla="val 27685"/>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5" name="AutoShape 9"/>
                <p:cNvSpPr>
                  <a:spLocks noChangeArrowheads="1"/>
                </p:cNvSpPr>
                <p:nvPr/>
              </p:nvSpPr>
              <p:spPr bwMode="auto">
                <a:xfrm rot="13628904">
                  <a:off x="405" y="2806"/>
                  <a:ext cx="149" cy="165"/>
                </a:xfrm>
                <a:prstGeom prst="can">
                  <a:avLst>
                    <a:gd name="adj" fmla="val 27685"/>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6" name="AutoShape 10"/>
                <p:cNvSpPr>
                  <a:spLocks noChangeArrowheads="1"/>
                </p:cNvSpPr>
                <p:nvPr/>
              </p:nvSpPr>
              <p:spPr bwMode="auto">
                <a:xfrm rot="12951012">
                  <a:off x="338" y="2889"/>
                  <a:ext cx="171" cy="165"/>
                </a:xfrm>
                <a:prstGeom prst="can">
                  <a:avLst>
                    <a:gd name="adj" fmla="val 2500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7" name="AutoShape 11"/>
                <p:cNvSpPr>
                  <a:spLocks noChangeArrowheads="1"/>
                </p:cNvSpPr>
                <p:nvPr/>
              </p:nvSpPr>
              <p:spPr bwMode="auto">
                <a:xfrm rot="11244436">
                  <a:off x="291" y="2993"/>
                  <a:ext cx="190" cy="165"/>
                </a:xfrm>
                <a:prstGeom prst="can">
                  <a:avLst>
                    <a:gd name="adj" fmla="val 2500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8" name="AutoShape 12"/>
                <p:cNvSpPr>
                  <a:spLocks noChangeArrowheads="1"/>
                </p:cNvSpPr>
                <p:nvPr/>
              </p:nvSpPr>
              <p:spPr bwMode="auto">
                <a:xfrm rot="9501160">
                  <a:off x="295" y="3092"/>
                  <a:ext cx="201" cy="173"/>
                </a:xfrm>
                <a:prstGeom prst="can">
                  <a:avLst>
                    <a:gd name="adj" fmla="val 2500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19" name="AutoShape 13"/>
                <p:cNvSpPr>
                  <a:spLocks noChangeArrowheads="1"/>
                </p:cNvSpPr>
                <p:nvPr/>
              </p:nvSpPr>
              <p:spPr bwMode="auto">
                <a:xfrm rot="8248128">
                  <a:off x="360" y="3154"/>
                  <a:ext cx="203" cy="251"/>
                </a:xfrm>
                <a:prstGeom prst="can">
                  <a:avLst>
                    <a:gd name="adj" fmla="val 30911"/>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20" name="AutoShape 14"/>
                <p:cNvSpPr>
                  <a:spLocks noChangeArrowheads="1"/>
                </p:cNvSpPr>
                <p:nvPr/>
              </p:nvSpPr>
              <p:spPr bwMode="auto">
                <a:xfrm rot="6715424">
                  <a:off x="531" y="3239"/>
                  <a:ext cx="188" cy="302"/>
                </a:xfrm>
                <a:prstGeom prst="can">
                  <a:avLst>
                    <a:gd name="adj" fmla="val 4016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21" name="AutoShape 15"/>
                <p:cNvSpPr>
                  <a:spLocks noChangeArrowheads="1"/>
                </p:cNvSpPr>
                <p:nvPr/>
              </p:nvSpPr>
              <p:spPr bwMode="auto">
                <a:xfrm rot="6023347">
                  <a:off x="794" y="3233"/>
                  <a:ext cx="193" cy="473"/>
                </a:xfrm>
                <a:prstGeom prst="can">
                  <a:avLst>
                    <a:gd name="adj" fmla="val 61269"/>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22" name="Freeform 16"/>
                <p:cNvSpPr>
                  <a:spLocks/>
                </p:cNvSpPr>
                <p:nvPr/>
              </p:nvSpPr>
              <p:spPr bwMode="auto">
                <a:xfrm>
                  <a:off x="1701" y="1866"/>
                  <a:ext cx="2055" cy="40"/>
                </a:xfrm>
                <a:custGeom>
                  <a:avLst/>
                  <a:gdLst>
                    <a:gd name="T0" fmla="*/ 0 w 2038"/>
                    <a:gd name="T1" fmla="*/ 27 h 49"/>
                    <a:gd name="T2" fmla="*/ 1297 w 2038"/>
                    <a:gd name="T3" fmla="*/ 3 h 49"/>
                    <a:gd name="T4" fmla="*/ 1791 w 2038"/>
                    <a:gd name="T5" fmla="*/ 8 h 49"/>
                    <a:gd name="T6" fmla="*/ 2089 w 2038"/>
                    <a:gd name="T7" fmla="*/ 22 h 49"/>
                    <a:gd name="T8" fmla="*/ 0 60000 65536"/>
                    <a:gd name="T9" fmla="*/ 0 60000 65536"/>
                    <a:gd name="T10" fmla="*/ 0 60000 65536"/>
                    <a:gd name="T11" fmla="*/ 0 60000 65536"/>
                    <a:gd name="T12" fmla="*/ 0 w 2038"/>
                    <a:gd name="T13" fmla="*/ 0 h 49"/>
                    <a:gd name="T14" fmla="*/ 2038 w 2038"/>
                    <a:gd name="T15" fmla="*/ 49 h 49"/>
                  </a:gdLst>
                  <a:ahLst/>
                  <a:cxnLst>
                    <a:cxn ang="T8">
                      <a:pos x="T0" y="T1"/>
                    </a:cxn>
                    <a:cxn ang="T9">
                      <a:pos x="T2" y="T3"/>
                    </a:cxn>
                    <a:cxn ang="T10">
                      <a:pos x="T4" y="T5"/>
                    </a:cxn>
                    <a:cxn ang="T11">
                      <a:pos x="T6" y="T7"/>
                    </a:cxn>
                  </a:cxnLst>
                  <a:rect l="T12" t="T13" r="T14" b="T15"/>
                  <a:pathLst>
                    <a:path w="2038" h="49">
                      <a:moveTo>
                        <a:pt x="0" y="49"/>
                      </a:moveTo>
                      <a:cubicBezTo>
                        <a:pt x="486" y="30"/>
                        <a:pt x="973" y="12"/>
                        <a:pt x="1264" y="6"/>
                      </a:cubicBezTo>
                      <a:cubicBezTo>
                        <a:pt x="1555" y="0"/>
                        <a:pt x="1617" y="9"/>
                        <a:pt x="1746" y="15"/>
                      </a:cubicBezTo>
                      <a:cubicBezTo>
                        <a:pt x="1875" y="21"/>
                        <a:pt x="1956" y="31"/>
                        <a:pt x="2038" y="41"/>
                      </a:cubicBezTo>
                    </a:path>
                  </a:pathLst>
                </a:custGeom>
                <a:noFill/>
                <a:ln w="28575" cmpd="sng">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7"/>
                <p:cNvSpPr>
                  <a:spLocks noChangeShapeType="1"/>
                </p:cNvSpPr>
                <p:nvPr/>
              </p:nvSpPr>
              <p:spPr bwMode="auto">
                <a:xfrm flipH="1">
                  <a:off x="910" y="2466"/>
                  <a:ext cx="2940" cy="326"/>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Arc 18"/>
                <p:cNvSpPr>
                  <a:spLocks/>
                </p:cNvSpPr>
                <p:nvPr/>
              </p:nvSpPr>
              <p:spPr bwMode="auto">
                <a:xfrm>
                  <a:off x="3764" y="1898"/>
                  <a:ext cx="473" cy="3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rc 19"/>
                <p:cNvSpPr>
                  <a:spLocks/>
                </p:cNvSpPr>
                <p:nvPr/>
              </p:nvSpPr>
              <p:spPr bwMode="auto">
                <a:xfrm flipV="1">
                  <a:off x="3762" y="2171"/>
                  <a:ext cx="473" cy="3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20"/>
                <p:cNvSpPr>
                  <a:spLocks/>
                </p:cNvSpPr>
                <p:nvPr/>
              </p:nvSpPr>
              <p:spPr bwMode="auto">
                <a:xfrm rot="21468323" flipH="1">
                  <a:off x="462" y="2801"/>
                  <a:ext cx="473" cy="300"/>
                </a:xfrm>
                <a:custGeom>
                  <a:avLst/>
                  <a:gdLst>
                    <a:gd name="T0" fmla="*/ 0 w 21600"/>
                    <a:gd name="T1" fmla="*/ 0 h 21556"/>
                    <a:gd name="T2" fmla="*/ 0 w 21600"/>
                    <a:gd name="T3" fmla="*/ 0 h 21556"/>
                    <a:gd name="T4" fmla="*/ 0 w 21600"/>
                    <a:gd name="T5" fmla="*/ 0 h 21556"/>
                    <a:gd name="T6" fmla="*/ 0 60000 65536"/>
                    <a:gd name="T7" fmla="*/ 0 60000 65536"/>
                    <a:gd name="T8" fmla="*/ 0 60000 65536"/>
                    <a:gd name="T9" fmla="*/ 0 w 21600"/>
                    <a:gd name="T10" fmla="*/ 0 h 21556"/>
                    <a:gd name="T11" fmla="*/ 21600 w 21600"/>
                    <a:gd name="T12" fmla="*/ 21556 h 21556"/>
                  </a:gdLst>
                  <a:ahLst/>
                  <a:cxnLst>
                    <a:cxn ang="T6">
                      <a:pos x="T0" y="T1"/>
                    </a:cxn>
                    <a:cxn ang="T7">
                      <a:pos x="T2" y="T3"/>
                    </a:cxn>
                    <a:cxn ang="T8">
                      <a:pos x="T4" y="T5"/>
                    </a:cxn>
                  </a:cxnLst>
                  <a:rect l="T9" t="T10" r="T11" b="T12"/>
                  <a:pathLst>
                    <a:path w="21600" h="21556" fill="none" extrusionOk="0">
                      <a:moveTo>
                        <a:pt x="1373" y="-1"/>
                      </a:moveTo>
                      <a:cubicBezTo>
                        <a:pt x="12746" y="724"/>
                        <a:pt x="21600" y="10159"/>
                        <a:pt x="21600" y="21556"/>
                      </a:cubicBezTo>
                    </a:path>
                    <a:path w="21600" h="21556" stroke="0" extrusionOk="0">
                      <a:moveTo>
                        <a:pt x="1373" y="-1"/>
                      </a:moveTo>
                      <a:cubicBezTo>
                        <a:pt x="12746" y="724"/>
                        <a:pt x="21600" y="10159"/>
                        <a:pt x="21600" y="21556"/>
                      </a:cubicBezTo>
                      <a:lnTo>
                        <a:pt x="0" y="21556"/>
                      </a:lnTo>
                      <a:lnTo>
                        <a:pt x="1373" y="-1"/>
                      </a:lnTo>
                      <a:close/>
                    </a:path>
                  </a:pathLst>
                </a:custGeom>
                <a:noFill/>
                <a:ln w="28575">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21"/>
                <p:cNvSpPr>
                  <a:spLocks/>
                </p:cNvSpPr>
                <p:nvPr/>
              </p:nvSpPr>
              <p:spPr bwMode="auto">
                <a:xfrm rot="-131677" flipH="1" flipV="1">
                  <a:off x="475" y="3073"/>
                  <a:ext cx="473" cy="296"/>
                </a:xfrm>
                <a:custGeom>
                  <a:avLst/>
                  <a:gdLst>
                    <a:gd name="T0" fmla="*/ 0 w 21600"/>
                    <a:gd name="T1" fmla="*/ 0 h 21233"/>
                    <a:gd name="T2" fmla="*/ 0 w 21600"/>
                    <a:gd name="T3" fmla="*/ 0 h 21233"/>
                    <a:gd name="T4" fmla="*/ 0 w 21600"/>
                    <a:gd name="T5" fmla="*/ 0 h 21233"/>
                    <a:gd name="T6" fmla="*/ 0 60000 65536"/>
                    <a:gd name="T7" fmla="*/ 0 60000 65536"/>
                    <a:gd name="T8" fmla="*/ 0 60000 65536"/>
                    <a:gd name="T9" fmla="*/ 0 w 21600"/>
                    <a:gd name="T10" fmla="*/ 0 h 21233"/>
                    <a:gd name="T11" fmla="*/ 21600 w 21600"/>
                    <a:gd name="T12" fmla="*/ 21233 h 21233"/>
                  </a:gdLst>
                  <a:ahLst/>
                  <a:cxnLst>
                    <a:cxn ang="T6">
                      <a:pos x="T0" y="T1"/>
                    </a:cxn>
                    <a:cxn ang="T7">
                      <a:pos x="T2" y="T3"/>
                    </a:cxn>
                    <a:cxn ang="T8">
                      <a:pos x="T4" y="T5"/>
                    </a:cxn>
                  </a:cxnLst>
                  <a:rect l="T9" t="T10" r="T11" b="T12"/>
                  <a:pathLst>
                    <a:path w="21600" h="21233" fill="none" extrusionOk="0">
                      <a:moveTo>
                        <a:pt x="3964" y="-1"/>
                      </a:moveTo>
                      <a:cubicBezTo>
                        <a:pt x="14187" y="1908"/>
                        <a:pt x="21600" y="10832"/>
                        <a:pt x="21600" y="21233"/>
                      </a:cubicBezTo>
                    </a:path>
                    <a:path w="21600" h="21233" stroke="0" extrusionOk="0">
                      <a:moveTo>
                        <a:pt x="3964" y="-1"/>
                      </a:moveTo>
                      <a:cubicBezTo>
                        <a:pt x="14187" y="1908"/>
                        <a:pt x="21600" y="10832"/>
                        <a:pt x="21600" y="21233"/>
                      </a:cubicBezTo>
                      <a:lnTo>
                        <a:pt x="0" y="21233"/>
                      </a:lnTo>
                      <a:lnTo>
                        <a:pt x="3964" y="-1"/>
                      </a:lnTo>
                      <a:close/>
                    </a:path>
                  </a:pathLst>
                </a:custGeom>
                <a:noFill/>
                <a:ln w="28575">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Line 22"/>
                <p:cNvSpPr>
                  <a:spLocks noChangeShapeType="1"/>
                </p:cNvSpPr>
                <p:nvPr/>
              </p:nvSpPr>
              <p:spPr bwMode="auto">
                <a:xfrm>
                  <a:off x="824" y="3359"/>
                  <a:ext cx="3387" cy="49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Freeform 23"/>
                <p:cNvSpPr>
                  <a:spLocks/>
                </p:cNvSpPr>
                <p:nvPr/>
              </p:nvSpPr>
              <p:spPr bwMode="auto">
                <a:xfrm>
                  <a:off x="1725" y="1908"/>
                  <a:ext cx="2055" cy="40"/>
                </a:xfrm>
                <a:custGeom>
                  <a:avLst/>
                  <a:gdLst>
                    <a:gd name="T0" fmla="*/ 0 w 2038"/>
                    <a:gd name="T1" fmla="*/ 27 h 49"/>
                    <a:gd name="T2" fmla="*/ 1297 w 2038"/>
                    <a:gd name="T3" fmla="*/ 3 h 49"/>
                    <a:gd name="T4" fmla="*/ 1791 w 2038"/>
                    <a:gd name="T5" fmla="*/ 8 h 49"/>
                    <a:gd name="T6" fmla="*/ 2089 w 2038"/>
                    <a:gd name="T7" fmla="*/ 22 h 49"/>
                    <a:gd name="T8" fmla="*/ 0 60000 65536"/>
                    <a:gd name="T9" fmla="*/ 0 60000 65536"/>
                    <a:gd name="T10" fmla="*/ 0 60000 65536"/>
                    <a:gd name="T11" fmla="*/ 0 60000 65536"/>
                    <a:gd name="T12" fmla="*/ 0 w 2038"/>
                    <a:gd name="T13" fmla="*/ 0 h 49"/>
                    <a:gd name="T14" fmla="*/ 2038 w 2038"/>
                    <a:gd name="T15" fmla="*/ 49 h 49"/>
                  </a:gdLst>
                  <a:ahLst/>
                  <a:cxnLst>
                    <a:cxn ang="T8">
                      <a:pos x="T0" y="T1"/>
                    </a:cxn>
                    <a:cxn ang="T9">
                      <a:pos x="T2" y="T3"/>
                    </a:cxn>
                    <a:cxn ang="T10">
                      <a:pos x="T4" y="T5"/>
                    </a:cxn>
                    <a:cxn ang="T11">
                      <a:pos x="T6" y="T7"/>
                    </a:cxn>
                  </a:cxnLst>
                  <a:rect l="T12" t="T13" r="T14" b="T15"/>
                  <a:pathLst>
                    <a:path w="2038" h="49">
                      <a:moveTo>
                        <a:pt x="0" y="49"/>
                      </a:moveTo>
                      <a:cubicBezTo>
                        <a:pt x="486" y="30"/>
                        <a:pt x="973" y="12"/>
                        <a:pt x="1264" y="6"/>
                      </a:cubicBezTo>
                      <a:cubicBezTo>
                        <a:pt x="1555" y="0"/>
                        <a:pt x="1617" y="9"/>
                        <a:pt x="1746" y="15"/>
                      </a:cubicBezTo>
                      <a:cubicBezTo>
                        <a:pt x="1875" y="21"/>
                        <a:pt x="1956" y="31"/>
                        <a:pt x="2038" y="41"/>
                      </a:cubicBezTo>
                    </a:path>
                  </a:pathLst>
                </a:custGeom>
                <a:noFill/>
                <a:ln w="28575" cmpd="sng">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Arc 24"/>
                <p:cNvSpPr>
                  <a:spLocks/>
                </p:cNvSpPr>
                <p:nvPr/>
              </p:nvSpPr>
              <p:spPr bwMode="auto">
                <a:xfrm>
                  <a:off x="3733" y="1940"/>
                  <a:ext cx="452" cy="483"/>
                </a:xfrm>
                <a:custGeom>
                  <a:avLst/>
                  <a:gdLst>
                    <a:gd name="T0" fmla="*/ 0 w 23190"/>
                    <a:gd name="T1" fmla="*/ 0 h 43200"/>
                    <a:gd name="T2" fmla="*/ 0 w 23190"/>
                    <a:gd name="T3" fmla="*/ 0 h 43200"/>
                    <a:gd name="T4" fmla="*/ 0 w 23190"/>
                    <a:gd name="T5" fmla="*/ 0 h 43200"/>
                    <a:gd name="T6" fmla="*/ 0 60000 65536"/>
                    <a:gd name="T7" fmla="*/ 0 60000 65536"/>
                    <a:gd name="T8" fmla="*/ 0 60000 65536"/>
                    <a:gd name="T9" fmla="*/ 0 w 23190"/>
                    <a:gd name="T10" fmla="*/ 0 h 43200"/>
                    <a:gd name="T11" fmla="*/ 23190 w 23190"/>
                    <a:gd name="T12" fmla="*/ 43200 h 43200"/>
                  </a:gdLst>
                  <a:ahLst/>
                  <a:cxnLst>
                    <a:cxn ang="T6">
                      <a:pos x="T0" y="T1"/>
                    </a:cxn>
                    <a:cxn ang="T7">
                      <a:pos x="T2" y="T3"/>
                    </a:cxn>
                    <a:cxn ang="T8">
                      <a:pos x="T4" y="T5"/>
                    </a:cxn>
                  </a:cxnLst>
                  <a:rect l="T9" t="T10" r="T11" b="T12"/>
                  <a:pathLst>
                    <a:path w="23190" h="43200" fill="none" extrusionOk="0">
                      <a:moveTo>
                        <a:pt x="1589" y="0"/>
                      </a:moveTo>
                      <a:cubicBezTo>
                        <a:pt x="13519" y="0"/>
                        <a:pt x="23190" y="9670"/>
                        <a:pt x="23190" y="21600"/>
                      </a:cubicBezTo>
                      <a:cubicBezTo>
                        <a:pt x="23190" y="33529"/>
                        <a:pt x="13519" y="43200"/>
                        <a:pt x="1590" y="43200"/>
                      </a:cubicBezTo>
                      <a:cubicBezTo>
                        <a:pt x="1059" y="43200"/>
                        <a:pt x="529" y="43180"/>
                        <a:pt x="-1" y="43141"/>
                      </a:cubicBezTo>
                    </a:path>
                    <a:path w="23190" h="43200" stroke="0" extrusionOk="0">
                      <a:moveTo>
                        <a:pt x="1589" y="0"/>
                      </a:moveTo>
                      <a:cubicBezTo>
                        <a:pt x="13519" y="0"/>
                        <a:pt x="23190" y="9670"/>
                        <a:pt x="23190" y="21600"/>
                      </a:cubicBezTo>
                      <a:cubicBezTo>
                        <a:pt x="23190" y="33529"/>
                        <a:pt x="13519" y="43200"/>
                        <a:pt x="1590" y="43200"/>
                      </a:cubicBezTo>
                      <a:cubicBezTo>
                        <a:pt x="1059" y="43200"/>
                        <a:pt x="529" y="43180"/>
                        <a:pt x="-1" y="43141"/>
                      </a:cubicBezTo>
                      <a:lnTo>
                        <a:pt x="1590" y="21600"/>
                      </a:lnTo>
                      <a:lnTo>
                        <a:pt x="1589" y="0"/>
                      </a:lnTo>
                      <a:close/>
                    </a:path>
                  </a:pathLst>
                </a:cu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Line 25"/>
                <p:cNvSpPr>
                  <a:spLocks noChangeShapeType="1"/>
                </p:cNvSpPr>
                <p:nvPr/>
              </p:nvSpPr>
              <p:spPr bwMode="auto">
                <a:xfrm flipH="1">
                  <a:off x="790" y="2423"/>
                  <a:ext cx="2974" cy="283"/>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Arc 26"/>
                <p:cNvSpPr>
                  <a:spLocks/>
                </p:cNvSpPr>
                <p:nvPr/>
              </p:nvSpPr>
              <p:spPr bwMode="auto">
                <a:xfrm rot="21468323" flipH="1">
                  <a:off x="378" y="2713"/>
                  <a:ext cx="444" cy="300"/>
                </a:xfrm>
                <a:custGeom>
                  <a:avLst/>
                  <a:gdLst>
                    <a:gd name="T0" fmla="*/ 0 w 20254"/>
                    <a:gd name="T1" fmla="*/ 0 h 21556"/>
                    <a:gd name="T2" fmla="*/ 0 w 20254"/>
                    <a:gd name="T3" fmla="*/ 0 h 21556"/>
                    <a:gd name="T4" fmla="*/ 0 w 20254"/>
                    <a:gd name="T5" fmla="*/ 0 h 21556"/>
                    <a:gd name="T6" fmla="*/ 0 60000 65536"/>
                    <a:gd name="T7" fmla="*/ 0 60000 65536"/>
                    <a:gd name="T8" fmla="*/ 0 60000 65536"/>
                    <a:gd name="T9" fmla="*/ 0 w 20254"/>
                    <a:gd name="T10" fmla="*/ 0 h 21556"/>
                    <a:gd name="T11" fmla="*/ 20254 w 20254"/>
                    <a:gd name="T12" fmla="*/ 21556 h 21556"/>
                  </a:gdLst>
                  <a:ahLst/>
                  <a:cxnLst>
                    <a:cxn ang="T6">
                      <a:pos x="T0" y="T1"/>
                    </a:cxn>
                    <a:cxn ang="T7">
                      <a:pos x="T2" y="T3"/>
                    </a:cxn>
                    <a:cxn ang="T8">
                      <a:pos x="T4" y="T5"/>
                    </a:cxn>
                  </a:cxnLst>
                  <a:rect l="T9" t="T10" r="T11" b="T12"/>
                  <a:pathLst>
                    <a:path w="20254" h="21556" fill="none" extrusionOk="0">
                      <a:moveTo>
                        <a:pt x="1373" y="-1"/>
                      </a:moveTo>
                      <a:cubicBezTo>
                        <a:pt x="9889" y="542"/>
                        <a:pt x="17288" y="6048"/>
                        <a:pt x="20254" y="14050"/>
                      </a:cubicBezTo>
                    </a:path>
                    <a:path w="20254" h="21556" stroke="0" extrusionOk="0">
                      <a:moveTo>
                        <a:pt x="1373" y="-1"/>
                      </a:moveTo>
                      <a:cubicBezTo>
                        <a:pt x="9889" y="542"/>
                        <a:pt x="17288" y="6048"/>
                        <a:pt x="20254" y="14050"/>
                      </a:cubicBezTo>
                      <a:lnTo>
                        <a:pt x="0" y="21556"/>
                      </a:lnTo>
                      <a:lnTo>
                        <a:pt x="1373" y="-1"/>
                      </a:lnTo>
                      <a:close/>
                    </a:path>
                  </a:pathLst>
                </a:custGeom>
                <a:noFill/>
                <a:ln w="28575">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27"/>
                <p:cNvSpPr>
                  <a:spLocks/>
                </p:cNvSpPr>
                <p:nvPr/>
              </p:nvSpPr>
              <p:spPr bwMode="auto">
                <a:xfrm>
                  <a:off x="288" y="2913"/>
                  <a:ext cx="3889" cy="1220"/>
                </a:xfrm>
                <a:custGeom>
                  <a:avLst/>
                  <a:gdLst>
                    <a:gd name="T0" fmla="*/ 80 w 3889"/>
                    <a:gd name="T1" fmla="*/ 0 h 1220"/>
                    <a:gd name="T2" fmla="*/ 3 w 3889"/>
                    <a:gd name="T3" fmla="*/ 197 h 1220"/>
                    <a:gd name="T4" fmla="*/ 63 w 3889"/>
                    <a:gd name="T5" fmla="*/ 404 h 1220"/>
                    <a:gd name="T6" fmla="*/ 347 w 3889"/>
                    <a:gd name="T7" fmla="*/ 584 h 1220"/>
                    <a:gd name="T8" fmla="*/ 1164 w 3889"/>
                    <a:gd name="T9" fmla="*/ 765 h 1220"/>
                    <a:gd name="T10" fmla="*/ 3889 w 3889"/>
                    <a:gd name="T11" fmla="*/ 1220 h 1220"/>
                    <a:gd name="T12" fmla="*/ 0 60000 65536"/>
                    <a:gd name="T13" fmla="*/ 0 60000 65536"/>
                    <a:gd name="T14" fmla="*/ 0 60000 65536"/>
                    <a:gd name="T15" fmla="*/ 0 60000 65536"/>
                    <a:gd name="T16" fmla="*/ 0 60000 65536"/>
                    <a:gd name="T17" fmla="*/ 0 60000 65536"/>
                    <a:gd name="T18" fmla="*/ 0 w 3889"/>
                    <a:gd name="T19" fmla="*/ 0 h 1220"/>
                    <a:gd name="T20" fmla="*/ 3889 w 3889"/>
                    <a:gd name="T21" fmla="*/ 1220 h 1220"/>
                  </a:gdLst>
                  <a:ahLst/>
                  <a:cxnLst>
                    <a:cxn ang="T12">
                      <a:pos x="T0" y="T1"/>
                    </a:cxn>
                    <a:cxn ang="T13">
                      <a:pos x="T2" y="T3"/>
                    </a:cxn>
                    <a:cxn ang="T14">
                      <a:pos x="T4" y="T5"/>
                    </a:cxn>
                    <a:cxn ang="T15">
                      <a:pos x="T6" y="T7"/>
                    </a:cxn>
                    <a:cxn ang="T16">
                      <a:pos x="T8" y="T9"/>
                    </a:cxn>
                    <a:cxn ang="T17">
                      <a:pos x="T10" y="T11"/>
                    </a:cxn>
                  </a:cxnLst>
                  <a:rect l="T18" t="T19" r="T20" b="T21"/>
                  <a:pathLst>
                    <a:path w="3889" h="1220">
                      <a:moveTo>
                        <a:pt x="80" y="0"/>
                      </a:moveTo>
                      <a:cubicBezTo>
                        <a:pt x="43" y="65"/>
                        <a:pt x="6" y="130"/>
                        <a:pt x="3" y="197"/>
                      </a:cubicBezTo>
                      <a:cubicBezTo>
                        <a:pt x="0" y="264"/>
                        <a:pt x="6" y="340"/>
                        <a:pt x="63" y="404"/>
                      </a:cubicBezTo>
                      <a:cubicBezTo>
                        <a:pt x="120" y="468"/>
                        <a:pt x="164" y="524"/>
                        <a:pt x="347" y="584"/>
                      </a:cubicBezTo>
                      <a:cubicBezTo>
                        <a:pt x="530" y="644"/>
                        <a:pt x="574" y="659"/>
                        <a:pt x="1164" y="765"/>
                      </a:cubicBezTo>
                      <a:cubicBezTo>
                        <a:pt x="1754" y="871"/>
                        <a:pt x="2821" y="1045"/>
                        <a:pt x="3889" y="1220"/>
                      </a:cubicBezTo>
                    </a:path>
                  </a:pathLst>
                </a:custGeom>
                <a:noFill/>
                <a:ln w="28575" cmpd="sng">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AutoShape 28"/>
                <p:cNvSpPr>
                  <a:spLocks noChangeArrowheads="1"/>
                </p:cNvSpPr>
                <p:nvPr/>
              </p:nvSpPr>
              <p:spPr bwMode="auto">
                <a:xfrm rot="6023347">
                  <a:off x="1136" y="3284"/>
                  <a:ext cx="211" cy="481"/>
                </a:xfrm>
                <a:prstGeom prst="can">
                  <a:avLst>
                    <a:gd name="adj" fmla="val 56991"/>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35" name="AutoShape 29"/>
                <p:cNvSpPr>
                  <a:spLocks noChangeArrowheads="1"/>
                </p:cNvSpPr>
                <p:nvPr/>
              </p:nvSpPr>
              <p:spPr bwMode="auto">
                <a:xfrm rot="6009023">
                  <a:off x="1481" y="3343"/>
                  <a:ext cx="230" cy="483"/>
                </a:xfrm>
                <a:prstGeom prst="can">
                  <a:avLst>
                    <a:gd name="adj" fmla="val 5250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36" name="AutoShape 30"/>
                <p:cNvSpPr>
                  <a:spLocks noChangeArrowheads="1"/>
                </p:cNvSpPr>
                <p:nvPr/>
              </p:nvSpPr>
              <p:spPr bwMode="auto">
                <a:xfrm rot="5941092">
                  <a:off x="1841" y="3390"/>
                  <a:ext cx="254" cy="509"/>
                </a:xfrm>
                <a:prstGeom prst="can">
                  <a:avLst>
                    <a:gd name="adj" fmla="val 50098"/>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37" name="AutoShape 31"/>
                <p:cNvSpPr>
                  <a:spLocks noChangeArrowheads="1"/>
                </p:cNvSpPr>
                <p:nvPr/>
              </p:nvSpPr>
              <p:spPr bwMode="auto">
                <a:xfrm rot="5941092">
                  <a:off x="2211" y="3448"/>
                  <a:ext cx="254" cy="509"/>
                </a:xfrm>
                <a:prstGeom prst="can">
                  <a:avLst>
                    <a:gd name="adj" fmla="val 50098"/>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38" name="AutoShape 32"/>
                <p:cNvSpPr>
                  <a:spLocks noChangeArrowheads="1"/>
                </p:cNvSpPr>
                <p:nvPr/>
              </p:nvSpPr>
              <p:spPr bwMode="auto">
                <a:xfrm rot="5941092">
                  <a:off x="2587" y="3504"/>
                  <a:ext cx="262" cy="519"/>
                </a:xfrm>
                <a:prstGeom prst="can">
                  <a:avLst>
                    <a:gd name="adj" fmla="val 49523"/>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39" name="AutoShape 33"/>
                <p:cNvSpPr>
                  <a:spLocks noChangeArrowheads="1"/>
                </p:cNvSpPr>
                <p:nvPr/>
              </p:nvSpPr>
              <p:spPr bwMode="auto">
                <a:xfrm rot="5941092">
                  <a:off x="3165" y="3376"/>
                  <a:ext cx="273" cy="946"/>
                </a:xfrm>
                <a:prstGeom prst="can">
                  <a:avLst>
                    <a:gd name="adj" fmla="val 68550"/>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40" name="AutoShape 34"/>
                <p:cNvSpPr>
                  <a:spLocks noChangeArrowheads="1"/>
                </p:cNvSpPr>
                <p:nvPr/>
              </p:nvSpPr>
              <p:spPr bwMode="auto">
                <a:xfrm rot="5941092">
                  <a:off x="3802" y="3594"/>
                  <a:ext cx="273" cy="702"/>
                </a:xfrm>
                <a:prstGeom prst="can">
                  <a:avLst>
                    <a:gd name="adj" fmla="val 64286"/>
                  </a:avLst>
                </a:prstGeom>
                <a:gradFill rotWithShape="1">
                  <a:gsLst>
                    <a:gs pos="0">
                      <a:schemeClr val="bg2"/>
                    </a:gs>
                    <a:gs pos="50000">
                      <a:schemeClr val="bg2">
                        <a:gamma/>
                        <a:tint val="28627"/>
                        <a:invGamma/>
                      </a:schemeClr>
                    </a:gs>
                    <a:gs pos="100000">
                      <a:schemeClr val="bg2"/>
                    </a:gs>
                  </a:gsLst>
                  <a:lin ang="0" scaled="1"/>
                </a:gradFill>
                <a:ln w="9525">
                  <a:noFill/>
                  <a:round/>
                  <a:headEnd/>
                  <a:tailEnd/>
                </a:ln>
                <a:effectLst/>
              </p:spPr>
              <p:txBody>
                <a:bodyPr wrap="none" anchor="ctr"/>
                <a:lstStyle/>
                <a:p>
                  <a:pPr>
                    <a:defRPr/>
                  </a:pPr>
                  <a:endParaRPr lang="fr-FR">
                    <a:latin typeface="Arial" pitchFamily="34" charset="0"/>
                    <a:cs typeface="+mn-cs"/>
                  </a:endParaRPr>
                </a:p>
              </p:txBody>
            </p:sp>
            <p:sp>
              <p:nvSpPr>
                <p:cNvPr id="41" name="Line 35"/>
                <p:cNvSpPr>
                  <a:spLocks noChangeShapeType="1"/>
                </p:cNvSpPr>
                <p:nvPr/>
              </p:nvSpPr>
              <p:spPr bwMode="auto">
                <a:xfrm flipH="1">
                  <a:off x="818" y="2433"/>
                  <a:ext cx="2974" cy="283"/>
                </a:xfrm>
                <a:prstGeom prst="line">
                  <a:avLst/>
                </a:prstGeom>
                <a:noFill/>
                <a:ln w="2857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6"/>
                <p:cNvSpPr>
                  <a:spLocks noChangeShapeType="1"/>
                </p:cNvSpPr>
                <p:nvPr/>
              </p:nvSpPr>
              <p:spPr bwMode="auto">
                <a:xfrm flipH="1">
                  <a:off x="864" y="2455"/>
                  <a:ext cx="2968" cy="325"/>
                </a:xfrm>
                <a:prstGeom prst="line">
                  <a:avLst/>
                </a:prstGeom>
                <a:noFill/>
                <a:ln w="2857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7"/>
                <p:cNvSpPr>
                  <a:spLocks noChangeShapeType="1"/>
                </p:cNvSpPr>
                <p:nvPr/>
              </p:nvSpPr>
              <p:spPr bwMode="auto">
                <a:xfrm flipH="1">
                  <a:off x="886" y="2435"/>
                  <a:ext cx="2992" cy="325"/>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8"/>
                <p:cNvSpPr>
                  <a:spLocks noChangeShapeType="1"/>
                </p:cNvSpPr>
                <p:nvPr/>
              </p:nvSpPr>
              <p:spPr bwMode="auto">
                <a:xfrm flipH="1">
                  <a:off x="836" y="2427"/>
                  <a:ext cx="3052" cy="307"/>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9"/>
                <p:cNvSpPr>
                  <a:spLocks noChangeShapeType="1"/>
                </p:cNvSpPr>
                <p:nvPr/>
              </p:nvSpPr>
              <p:spPr bwMode="auto">
                <a:xfrm flipV="1">
                  <a:off x="780" y="2432"/>
                  <a:ext cx="3094" cy="321"/>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Freeform 40"/>
                <p:cNvSpPr>
                  <a:spLocks/>
                </p:cNvSpPr>
                <p:nvPr/>
              </p:nvSpPr>
              <p:spPr bwMode="auto">
                <a:xfrm>
                  <a:off x="1731" y="1891"/>
                  <a:ext cx="2055" cy="40"/>
                </a:xfrm>
                <a:custGeom>
                  <a:avLst/>
                  <a:gdLst>
                    <a:gd name="T0" fmla="*/ 0 w 2038"/>
                    <a:gd name="T1" fmla="*/ 27 h 49"/>
                    <a:gd name="T2" fmla="*/ 1297 w 2038"/>
                    <a:gd name="T3" fmla="*/ 3 h 49"/>
                    <a:gd name="T4" fmla="*/ 1791 w 2038"/>
                    <a:gd name="T5" fmla="*/ 8 h 49"/>
                    <a:gd name="T6" fmla="*/ 2089 w 2038"/>
                    <a:gd name="T7" fmla="*/ 22 h 49"/>
                    <a:gd name="T8" fmla="*/ 0 60000 65536"/>
                    <a:gd name="T9" fmla="*/ 0 60000 65536"/>
                    <a:gd name="T10" fmla="*/ 0 60000 65536"/>
                    <a:gd name="T11" fmla="*/ 0 60000 65536"/>
                    <a:gd name="T12" fmla="*/ 0 w 2038"/>
                    <a:gd name="T13" fmla="*/ 0 h 49"/>
                    <a:gd name="T14" fmla="*/ 2038 w 2038"/>
                    <a:gd name="T15" fmla="*/ 49 h 49"/>
                  </a:gdLst>
                  <a:ahLst/>
                  <a:cxnLst>
                    <a:cxn ang="T8">
                      <a:pos x="T0" y="T1"/>
                    </a:cxn>
                    <a:cxn ang="T9">
                      <a:pos x="T2" y="T3"/>
                    </a:cxn>
                    <a:cxn ang="T10">
                      <a:pos x="T4" y="T5"/>
                    </a:cxn>
                    <a:cxn ang="T11">
                      <a:pos x="T6" y="T7"/>
                    </a:cxn>
                  </a:cxnLst>
                  <a:rect l="T12" t="T13" r="T14" b="T15"/>
                  <a:pathLst>
                    <a:path w="2038" h="49">
                      <a:moveTo>
                        <a:pt x="0" y="49"/>
                      </a:moveTo>
                      <a:cubicBezTo>
                        <a:pt x="486" y="30"/>
                        <a:pt x="973" y="12"/>
                        <a:pt x="1264" y="6"/>
                      </a:cubicBezTo>
                      <a:cubicBezTo>
                        <a:pt x="1555" y="0"/>
                        <a:pt x="1617" y="9"/>
                        <a:pt x="1746" y="15"/>
                      </a:cubicBezTo>
                      <a:cubicBezTo>
                        <a:pt x="1875" y="21"/>
                        <a:pt x="1956" y="31"/>
                        <a:pt x="2038" y="41"/>
                      </a:cubicBezTo>
                    </a:path>
                  </a:pathLst>
                </a:custGeom>
                <a:noFill/>
                <a:ln w="28575" cmpd="sng">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Arc 41"/>
                <p:cNvSpPr>
                  <a:spLocks/>
                </p:cNvSpPr>
                <p:nvPr/>
              </p:nvSpPr>
              <p:spPr bwMode="auto">
                <a:xfrm>
                  <a:off x="3761" y="1925"/>
                  <a:ext cx="461" cy="517"/>
                </a:xfrm>
                <a:custGeom>
                  <a:avLst/>
                  <a:gdLst>
                    <a:gd name="T0" fmla="*/ 0 w 23190"/>
                    <a:gd name="T1" fmla="*/ 0 h 43200"/>
                    <a:gd name="T2" fmla="*/ 0 w 23190"/>
                    <a:gd name="T3" fmla="*/ 0 h 43200"/>
                    <a:gd name="T4" fmla="*/ 0 w 23190"/>
                    <a:gd name="T5" fmla="*/ 0 h 43200"/>
                    <a:gd name="T6" fmla="*/ 0 60000 65536"/>
                    <a:gd name="T7" fmla="*/ 0 60000 65536"/>
                    <a:gd name="T8" fmla="*/ 0 60000 65536"/>
                    <a:gd name="T9" fmla="*/ 0 w 23190"/>
                    <a:gd name="T10" fmla="*/ 0 h 43200"/>
                    <a:gd name="T11" fmla="*/ 23190 w 23190"/>
                    <a:gd name="T12" fmla="*/ 43200 h 43200"/>
                  </a:gdLst>
                  <a:ahLst/>
                  <a:cxnLst>
                    <a:cxn ang="T6">
                      <a:pos x="T0" y="T1"/>
                    </a:cxn>
                    <a:cxn ang="T7">
                      <a:pos x="T2" y="T3"/>
                    </a:cxn>
                    <a:cxn ang="T8">
                      <a:pos x="T4" y="T5"/>
                    </a:cxn>
                  </a:cxnLst>
                  <a:rect l="T9" t="T10" r="T11" b="T12"/>
                  <a:pathLst>
                    <a:path w="23190" h="43200" fill="none" extrusionOk="0">
                      <a:moveTo>
                        <a:pt x="1589" y="0"/>
                      </a:moveTo>
                      <a:cubicBezTo>
                        <a:pt x="13519" y="0"/>
                        <a:pt x="23190" y="9670"/>
                        <a:pt x="23190" y="21600"/>
                      </a:cubicBezTo>
                      <a:cubicBezTo>
                        <a:pt x="23190" y="33529"/>
                        <a:pt x="13519" y="43200"/>
                        <a:pt x="1590" y="43200"/>
                      </a:cubicBezTo>
                      <a:cubicBezTo>
                        <a:pt x="1059" y="43200"/>
                        <a:pt x="529" y="43180"/>
                        <a:pt x="-1" y="43141"/>
                      </a:cubicBezTo>
                    </a:path>
                    <a:path w="23190" h="43200" stroke="0" extrusionOk="0">
                      <a:moveTo>
                        <a:pt x="1589" y="0"/>
                      </a:moveTo>
                      <a:cubicBezTo>
                        <a:pt x="13519" y="0"/>
                        <a:pt x="23190" y="9670"/>
                        <a:pt x="23190" y="21600"/>
                      </a:cubicBezTo>
                      <a:cubicBezTo>
                        <a:pt x="23190" y="33529"/>
                        <a:pt x="13519" y="43200"/>
                        <a:pt x="1590" y="43200"/>
                      </a:cubicBezTo>
                      <a:cubicBezTo>
                        <a:pt x="1059" y="43200"/>
                        <a:pt x="529" y="43180"/>
                        <a:pt x="-1" y="43141"/>
                      </a:cubicBezTo>
                      <a:lnTo>
                        <a:pt x="1590" y="21600"/>
                      </a:lnTo>
                      <a:lnTo>
                        <a:pt x="1589" y="0"/>
                      </a:lnTo>
                      <a:close/>
                    </a:path>
                  </a:pathLst>
                </a:cu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42"/>
                <p:cNvSpPr>
                  <a:spLocks noChangeArrowheads="1"/>
                </p:cNvSpPr>
                <p:nvPr/>
              </p:nvSpPr>
              <p:spPr bwMode="auto">
                <a:xfrm>
                  <a:off x="4167" y="3927"/>
                  <a:ext cx="56" cy="120"/>
                </a:xfrm>
                <a:prstGeom prst="ellipse">
                  <a:avLst/>
                </a:prstGeom>
                <a:solidFill>
                  <a:srgbClr val="FF0000"/>
                </a:solidFill>
                <a:ln w="9525">
                  <a:solidFill>
                    <a:srgbClr val="FF0000"/>
                  </a:solidFill>
                  <a:round/>
                  <a:headEnd/>
                  <a:tailEnd/>
                </a:ln>
              </p:spPr>
              <p:txBody>
                <a:bodyPr wrap="none" anchor="ctr"/>
                <a:lstStyle/>
                <a:p>
                  <a:endParaRPr lang="fr-FR"/>
                </a:p>
              </p:txBody>
            </p:sp>
            <p:sp>
              <p:nvSpPr>
                <p:cNvPr id="49" name="Line 43"/>
                <p:cNvSpPr>
                  <a:spLocks noChangeShapeType="1"/>
                </p:cNvSpPr>
                <p:nvPr/>
              </p:nvSpPr>
              <p:spPr bwMode="auto">
                <a:xfrm flipH="1" flipV="1">
                  <a:off x="2920" y="3788"/>
                  <a:ext cx="318" cy="45"/>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44"/>
                <p:cNvSpPr>
                  <a:spLocks noChangeShapeType="1"/>
                </p:cNvSpPr>
                <p:nvPr/>
              </p:nvSpPr>
              <p:spPr bwMode="auto">
                <a:xfrm flipH="1" flipV="1">
                  <a:off x="2561" y="3735"/>
                  <a:ext cx="318" cy="45"/>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45"/>
                <p:cNvSpPr>
                  <a:spLocks noChangeShapeType="1"/>
                </p:cNvSpPr>
                <p:nvPr/>
              </p:nvSpPr>
              <p:spPr bwMode="auto">
                <a:xfrm flipH="1" flipV="1">
                  <a:off x="2212" y="3683"/>
                  <a:ext cx="318" cy="53"/>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46"/>
                <p:cNvSpPr>
                  <a:spLocks noChangeShapeType="1"/>
                </p:cNvSpPr>
                <p:nvPr/>
              </p:nvSpPr>
              <p:spPr bwMode="auto">
                <a:xfrm flipH="1" flipV="1">
                  <a:off x="1851" y="3628"/>
                  <a:ext cx="318" cy="45"/>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47"/>
                <p:cNvSpPr>
                  <a:spLocks noChangeShapeType="1"/>
                </p:cNvSpPr>
                <p:nvPr/>
              </p:nvSpPr>
              <p:spPr bwMode="auto">
                <a:xfrm flipH="1" flipV="1">
                  <a:off x="1497" y="3566"/>
                  <a:ext cx="326" cy="54"/>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48"/>
                <p:cNvSpPr>
                  <a:spLocks noChangeShapeType="1"/>
                </p:cNvSpPr>
                <p:nvPr/>
              </p:nvSpPr>
              <p:spPr bwMode="auto">
                <a:xfrm flipH="1" flipV="1">
                  <a:off x="1135" y="3521"/>
                  <a:ext cx="334" cy="46"/>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AutoShape 49"/>
                <p:cNvSpPr>
                  <a:spLocks noChangeArrowheads="1"/>
                </p:cNvSpPr>
                <p:nvPr/>
              </p:nvSpPr>
              <p:spPr bwMode="auto">
                <a:xfrm rot="5941092">
                  <a:off x="3264" y="3609"/>
                  <a:ext cx="273" cy="519"/>
                </a:xfrm>
                <a:prstGeom prst="can">
                  <a:avLst>
                    <a:gd name="adj" fmla="val 4752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6" name="Arc 50"/>
                <p:cNvSpPr>
                  <a:spLocks/>
                </p:cNvSpPr>
                <p:nvPr/>
              </p:nvSpPr>
              <p:spPr bwMode="auto">
                <a:xfrm>
                  <a:off x="3744" y="1926"/>
                  <a:ext cx="461" cy="517"/>
                </a:xfrm>
                <a:custGeom>
                  <a:avLst/>
                  <a:gdLst>
                    <a:gd name="T0" fmla="*/ 0 w 23190"/>
                    <a:gd name="T1" fmla="*/ 0 h 43200"/>
                    <a:gd name="T2" fmla="*/ 0 w 23190"/>
                    <a:gd name="T3" fmla="*/ 0 h 43200"/>
                    <a:gd name="T4" fmla="*/ 0 w 23190"/>
                    <a:gd name="T5" fmla="*/ 0 h 43200"/>
                    <a:gd name="T6" fmla="*/ 0 60000 65536"/>
                    <a:gd name="T7" fmla="*/ 0 60000 65536"/>
                    <a:gd name="T8" fmla="*/ 0 60000 65536"/>
                    <a:gd name="T9" fmla="*/ 0 w 23190"/>
                    <a:gd name="T10" fmla="*/ 0 h 43200"/>
                    <a:gd name="T11" fmla="*/ 23190 w 23190"/>
                    <a:gd name="T12" fmla="*/ 43200 h 43200"/>
                  </a:gdLst>
                  <a:ahLst/>
                  <a:cxnLst>
                    <a:cxn ang="T6">
                      <a:pos x="T0" y="T1"/>
                    </a:cxn>
                    <a:cxn ang="T7">
                      <a:pos x="T2" y="T3"/>
                    </a:cxn>
                    <a:cxn ang="T8">
                      <a:pos x="T4" y="T5"/>
                    </a:cxn>
                  </a:cxnLst>
                  <a:rect l="T9" t="T10" r="T11" b="T12"/>
                  <a:pathLst>
                    <a:path w="23190" h="43200" fill="none" extrusionOk="0">
                      <a:moveTo>
                        <a:pt x="1589" y="0"/>
                      </a:moveTo>
                      <a:cubicBezTo>
                        <a:pt x="13519" y="0"/>
                        <a:pt x="23190" y="9670"/>
                        <a:pt x="23190" y="21600"/>
                      </a:cubicBezTo>
                      <a:cubicBezTo>
                        <a:pt x="23190" y="33529"/>
                        <a:pt x="13519" y="43200"/>
                        <a:pt x="1590" y="43200"/>
                      </a:cubicBezTo>
                      <a:cubicBezTo>
                        <a:pt x="1059" y="43200"/>
                        <a:pt x="529" y="43180"/>
                        <a:pt x="-1" y="43141"/>
                      </a:cubicBezTo>
                    </a:path>
                    <a:path w="23190" h="43200" stroke="0" extrusionOk="0">
                      <a:moveTo>
                        <a:pt x="1589" y="0"/>
                      </a:moveTo>
                      <a:cubicBezTo>
                        <a:pt x="13519" y="0"/>
                        <a:pt x="23190" y="9670"/>
                        <a:pt x="23190" y="21600"/>
                      </a:cubicBezTo>
                      <a:cubicBezTo>
                        <a:pt x="23190" y="33529"/>
                        <a:pt x="13519" y="43200"/>
                        <a:pt x="1590" y="43200"/>
                      </a:cubicBezTo>
                      <a:cubicBezTo>
                        <a:pt x="1059" y="43200"/>
                        <a:pt x="529" y="43180"/>
                        <a:pt x="-1" y="43141"/>
                      </a:cubicBezTo>
                      <a:lnTo>
                        <a:pt x="1590" y="21600"/>
                      </a:lnTo>
                      <a:lnTo>
                        <a:pt x="1589" y="0"/>
                      </a:lnTo>
                      <a:close/>
                    </a:path>
                  </a:pathLst>
                </a:custGeom>
                <a:noFill/>
                <a:ln w="28575">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51"/>
                <p:cNvSpPr>
                  <a:spLocks/>
                </p:cNvSpPr>
                <p:nvPr/>
              </p:nvSpPr>
              <p:spPr bwMode="auto">
                <a:xfrm>
                  <a:off x="1750" y="1901"/>
                  <a:ext cx="2055" cy="40"/>
                </a:xfrm>
                <a:custGeom>
                  <a:avLst/>
                  <a:gdLst>
                    <a:gd name="T0" fmla="*/ 0 w 2038"/>
                    <a:gd name="T1" fmla="*/ 27 h 49"/>
                    <a:gd name="T2" fmla="*/ 1297 w 2038"/>
                    <a:gd name="T3" fmla="*/ 3 h 49"/>
                    <a:gd name="T4" fmla="*/ 1791 w 2038"/>
                    <a:gd name="T5" fmla="*/ 8 h 49"/>
                    <a:gd name="T6" fmla="*/ 2089 w 2038"/>
                    <a:gd name="T7" fmla="*/ 22 h 49"/>
                    <a:gd name="T8" fmla="*/ 0 60000 65536"/>
                    <a:gd name="T9" fmla="*/ 0 60000 65536"/>
                    <a:gd name="T10" fmla="*/ 0 60000 65536"/>
                    <a:gd name="T11" fmla="*/ 0 60000 65536"/>
                    <a:gd name="T12" fmla="*/ 0 w 2038"/>
                    <a:gd name="T13" fmla="*/ 0 h 49"/>
                    <a:gd name="T14" fmla="*/ 2038 w 2038"/>
                    <a:gd name="T15" fmla="*/ 49 h 49"/>
                  </a:gdLst>
                  <a:ahLst/>
                  <a:cxnLst>
                    <a:cxn ang="T8">
                      <a:pos x="T0" y="T1"/>
                    </a:cxn>
                    <a:cxn ang="T9">
                      <a:pos x="T2" y="T3"/>
                    </a:cxn>
                    <a:cxn ang="T10">
                      <a:pos x="T4" y="T5"/>
                    </a:cxn>
                    <a:cxn ang="T11">
                      <a:pos x="T6" y="T7"/>
                    </a:cxn>
                  </a:cxnLst>
                  <a:rect l="T12" t="T13" r="T14" b="T15"/>
                  <a:pathLst>
                    <a:path w="2038" h="49">
                      <a:moveTo>
                        <a:pt x="0" y="49"/>
                      </a:moveTo>
                      <a:cubicBezTo>
                        <a:pt x="486" y="30"/>
                        <a:pt x="973" y="12"/>
                        <a:pt x="1264" y="6"/>
                      </a:cubicBezTo>
                      <a:cubicBezTo>
                        <a:pt x="1555" y="0"/>
                        <a:pt x="1617" y="9"/>
                        <a:pt x="1746" y="15"/>
                      </a:cubicBezTo>
                      <a:cubicBezTo>
                        <a:pt x="1875" y="21"/>
                        <a:pt x="1956" y="31"/>
                        <a:pt x="2038" y="41"/>
                      </a:cubicBezTo>
                    </a:path>
                  </a:pathLst>
                </a:custGeom>
                <a:noFill/>
                <a:ln w="28575" cmpd="sng">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52"/>
                <p:cNvSpPr>
                  <a:spLocks/>
                </p:cNvSpPr>
                <p:nvPr/>
              </p:nvSpPr>
              <p:spPr bwMode="auto">
                <a:xfrm>
                  <a:off x="1718" y="1880"/>
                  <a:ext cx="1883" cy="44"/>
                </a:xfrm>
                <a:custGeom>
                  <a:avLst/>
                  <a:gdLst>
                    <a:gd name="T0" fmla="*/ 0 w 1883"/>
                    <a:gd name="T1" fmla="*/ 44 h 44"/>
                    <a:gd name="T2" fmla="*/ 722 w 1883"/>
                    <a:gd name="T3" fmla="*/ 27 h 44"/>
                    <a:gd name="T4" fmla="*/ 1272 w 1883"/>
                    <a:gd name="T5" fmla="*/ 1 h 44"/>
                    <a:gd name="T6" fmla="*/ 1883 w 1883"/>
                    <a:gd name="T7" fmla="*/ 18 h 44"/>
                    <a:gd name="T8" fmla="*/ 0 60000 65536"/>
                    <a:gd name="T9" fmla="*/ 0 60000 65536"/>
                    <a:gd name="T10" fmla="*/ 0 60000 65536"/>
                    <a:gd name="T11" fmla="*/ 0 60000 65536"/>
                    <a:gd name="T12" fmla="*/ 0 w 1883"/>
                    <a:gd name="T13" fmla="*/ 0 h 44"/>
                    <a:gd name="T14" fmla="*/ 1883 w 1883"/>
                    <a:gd name="T15" fmla="*/ 44 h 44"/>
                  </a:gdLst>
                  <a:ahLst/>
                  <a:cxnLst>
                    <a:cxn ang="T8">
                      <a:pos x="T0" y="T1"/>
                    </a:cxn>
                    <a:cxn ang="T9">
                      <a:pos x="T2" y="T3"/>
                    </a:cxn>
                    <a:cxn ang="T10">
                      <a:pos x="T4" y="T5"/>
                    </a:cxn>
                    <a:cxn ang="T11">
                      <a:pos x="T6" y="T7"/>
                    </a:cxn>
                  </a:cxnLst>
                  <a:rect l="T12" t="T13" r="T14" b="T15"/>
                  <a:pathLst>
                    <a:path w="1883" h="44">
                      <a:moveTo>
                        <a:pt x="0" y="44"/>
                      </a:moveTo>
                      <a:cubicBezTo>
                        <a:pt x="255" y="39"/>
                        <a:pt x="510" y="34"/>
                        <a:pt x="722" y="27"/>
                      </a:cubicBezTo>
                      <a:cubicBezTo>
                        <a:pt x="934" y="20"/>
                        <a:pt x="1079" y="2"/>
                        <a:pt x="1272" y="1"/>
                      </a:cubicBezTo>
                      <a:cubicBezTo>
                        <a:pt x="1465" y="0"/>
                        <a:pt x="1674" y="9"/>
                        <a:pt x="1883" y="18"/>
                      </a:cubicBezTo>
                    </a:path>
                  </a:pathLst>
                </a:custGeom>
                <a:noFill/>
                <a:ln w="9525" cap="flat">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53"/>
                <p:cNvSpPr>
                  <a:spLocks/>
                </p:cNvSpPr>
                <p:nvPr/>
              </p:nvSpPr>
              <p:spPr bwMode="auto">
                <a:xfrm>
                  <a:off x="900" y="1907"/>
                  <a:ext cx="3321" cy="835"/>
                </a:xfrm>
                <a:custGeom>
                  <a:avLst/>
                  <a:gdLst>
                    <a:gd name="T0" fmla="*/ 2674 w 3321"/>
                    <a:gd name="T1" fmla="*/ 0 h 902"/>
                    <a:gd name="T2" fmla="*/ 2949 w 3321"/>
                    <a:gd name="T3" fmla="*/ 19 h 902"/>
                    <a:gd name="T4" fmla="*/ 3121 w 3321"/>
                    <a:gd name="T5" fmla="*/ 54 h 902"/>
                    <a:gd name="T6" fmla="*/ 3215 w 3321"/>
                    <a:gd name="T7" fmla="*/ 109 h 902"/>
                    <a:gd name="T8" fmla="*/ 3310 w 3321"/>
                    <a:gd name="T9" fmla="*/ 177 h 902"/>
                    <a:gd name="T10" fmla="*/ 3284 w 3321"/>
                    <a:gd name="T11" fmla="*/ 300 h 902"/>
                    <a:gd name="T12" fmla="*/ 3224 w 3321"/>
                    <a:gd name="T13" fmla="*/ 361 h 902"/>
                    <a:gd name="T14" fmla="*/ 3104 w 3321"/>
                    <a:gd name="T15" fmla="*/ 416 h 902"/>
                    <a:gd name="T16" fmla="*/ 3026 w 3321"/>
                    <a:gd name="T17" fmla="*/ 450 h 902"/>
                    <a:gd name="T18" fmla="*/ 2794 w 3321"/>
                    <a:gd name="T19" fmla="*/ 477 h 902"/>
                    <a:gd name="T20" fmla="*/ 1058 w 3321"/>
                    <a:gd name="T21" fmla="*/ 628 h 902"/>
                    <a:gd name="T22" fmla="*/ 0 w 3321"/>
                    <a:gd name="T23" fmla="*/ 716 h 9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21"/>
                    <a:gd name="T37" fmla="*/ 0 h 902"/>
                    <a:gd name="T38" fmla="*/ 3321 w 3321"/>
                    <a:gd name="T39" fmla="*/ 902 h 9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21" h="902">
                      <a:moveTo>
                        <a:pt x="2674" y="0"/>
                      </a:moveTo>
                      <a:cubicBezTo>
                        <a:pt x="2774" y="7"/>
                        <a:pt x="2875" y="14"/>
                        <a:pt x="2949" y="25"/>
                      </a:cubicBezTo>
                      <a:cubicBezTo>
                        <a:pt x="3023" y="36"/>
                        <a:pt x="3077" y="49"/>
                        <a:pt x="3121" y="68"/>
                      </a:cubicBezTo>
                      <a:cubicBezTo>
                        <a:pt x="3165" y="87"/>
                        <a:pt x="3183" y="111"/>
                        <a:pt x="3215" y="137"/>
                      </a:cubicBezTo>
                      <a:cubicBezTo>
                        <a:pt x="3247" y="163"/>
                        <a:pt x="3299" y="183"/>
                        <a:pt x="3310" y="223"/>
                      </a:cubicBezTo>
                      <a:cubicBezTo>
                        <a:pt x="3321" y="263"/>
                        <a:pt x="3298" y="339"/>
                        <a:pt x="3284" y="378"/>
                      </a:cubicBezTo>
                      <a:cubicBezTo>
                        <a:pt x="3270" y="417"/>
                        <a:pt x="3254" y="431"/>
                        <a:pt x="3224" y="455"/>
                      </a:cubicBezTo>
                      <a:cubicBezTo>
                        <a:pt x="3194" y="479"/>
                        <a:pt x="3137" y="505"/>
                        <a:pt x="3104" y="524"/>
                      </a:cubicBezTo>
                      <a:cubicBezTo>
                        <a:pt x="3071" y="543"/>
                        <a:pt x="3078" y="554"/>
                        <a:pt x="3026" y="567"/>
                      </a:cubicBezTo>
                      <a:cubicBezTo>
                        <a:pt x="2974" y="580"/>
                        <a:pt x="3122" y="564"/>
                        <a:pt x="2794" y="601"/>
                      </a:cubicBezTo>
                      <a:cubicBezTo>
                        <a:pt x="2466" y="638"/>
                        <a:pt x="1524" y="741"/>
                        <a:pt x="1058" y="791"/>
                      </a:cubicBezTo>
                      <a:cubicBezTo>
                        <a:pt x="592" y="841"/>
                        <a:pt x="296" y="871"/>
                        <a:pt x="0" y="902"/>
                      </a:cubicBezTo>
                    </a:path>
                  </a:pathLst>
                </a:custGeom>
                <a:noFill/>
                <a:ln w="19050" cap="flat"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54"/>
                <p:cNvSpPr>
                  <a:spLocks/>
                </p:cNvSpPr>
                <p:nvPr/>
              </p:nvSpPr>
              <p:spPr bwMode="auto">
                <a:xfrm>
                  <a:off x="363" y="2732"/>
                  <a:ext cx="805" cy="800"/>
                </a:xfrm>
                <a:custGeom>
                  <a:avLst/>
                  <a:gdLst>
                    <a:gd name="T0" fmla="*/ 530 w 805"/>
                    <a:gd name="T1" fmla="*/ 0 h 800"/>
                    <a:gd name="T2" fmla="*/ 306 w 805"/>
                    <a:gd name="T3" fmla="*/ 43 h 800"/>
                    <a:gd name="T4" fmla="*/ 169 w 805"/>
                    <a:gd name="T5" fmla="*/ 120 h 800"/>
                    <a:gd name="T6" fmla="*/ 57 w 805"/>
                    <a:gd name="T7" fmla="*/ 224 h 800"/>
                    <a:gd name="T8" fmla="*/ 14 w 805"/>
                    <a:gd name="T9" fmla="*/ 404 h 800"/>
                    <a:gd name="T10" fmla="*/ 143 w 805"/>
                    <a:gd name="T11" fmla="*/ 619 h 800"/>
                    <a:gd name="T12" fmla="*/ 470 w 805"/>
                    <a:gd name="T13" fmla="*/ 731 h 800"/>
                    <a:gd name="T14" fmla="*/ 805 w 805"/>
                    <a:gd name="T15" fmla="*/ 800 h 800"/>
                    <a:gd name="T16" fmla="*/ 0 60000 65536"/>
                    <a:gd name="T17" fmla="*/ 0 60000 65536"/>
                    <a:gd name="T18" fmla="*/ 0 60000 65536"/>
                    <a:gd name="T19" fmla="*/ 0 60000 65536"/>
                    <a:gd name="T20" fmla="*/ 0 60000 65536"/>
                    <a:gd name="T21" fmla="*/ 0 60000 65536"/>
                    <a:gd name="T22" fmla="*/ 0 60000 65536"/>
                    <a:gd name="T23" fmla="*/ 0 60000 65536"/>
                    <a:gd name="T24" fmla="*/ 0 w 805"/>
                    <a:gd name="T25" fmla="*/ 0 h 800"/>
                    <a:gd name="T26" fmla="*/ 805 w 805"/>
                    <a:gd name="T27" fmla="*/ 800 h 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5" h="800">
                      <a:moveTo>
                        <a:pt x="530" y="0"/>
                      </a:moveTo>
                      <a:cubicBezTo>
                        <a:pt x="448" y="11"/>
                        <a:pt x="366" y="23"/>
                        <a:pt x="306" y="43"/>
                      </a:cubicBezTo>
                      <a:cubicBezTo>
                        <a:pt x="246" y="63"/>
                        <a:pt x="210" y="90"/>
                        <a:pt x="169" y="120"/>
                      </a:cubicBezTo>
                      <a:cubicBezTo>
                        <a:pt x="128" y="150"/>
                        <a:pt x="83" y="177"/>
                        <a:pt x="57" y="224"/>
                      </a:cubicBezTo>
                      <a:cubicBezTo>
                        <a:pt x="31" y="271"/>
                        <a:pt x="0" y="338"/>
                        <a:pt x="14" y="404"/>
                      </a:cubicBezTo>
                      <a:cubicBezTo>
                        <a:pt x="28" y="470"/>
                        <a:pt x="67" y="565"/>
                        <a:pt x="143" y="619"/>
                      </a:cubicBezTo>
                      <a:cubicBezTo>
                        <a:pt x="219" y="673"/>
                        <a:pt x="360" y="701"/>
                        <a:pt x="470" y="731"/>
                      </a:cubicBezTo>
                      <a:cubicBezTo>
                        <a:pt x="580" y="761"/>
                        <a:pt x="692" y="780"/>
                        <a:pt x="805" y="800"/>
                      </a:cubicBezTo>
                    </a:path>
                  </a:pathLst>
                </a:custGeom>
                <a:noFill/>
                <a:ln w="28575" cap="flat"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Line 55"/>
                <p:cNvSpPr>
                  <a:spLocks noChangeShapeType="1"/>
                </p:cNvSpPr>
                <p:nvPr/>
              </p:nvSpPr>
              <p:spPr bwMode="auto">
                <a:xfrm>
                  <a:off x="3283" y="3643"/>
                  <a:ext cx="369" cy="43"/>
                </a:xfrm>
                <a:prstGeom prst="line">
                  <a:avLst/>
                </a:prstGeom>
                <a:noFill/>
                <a:ln w="9525">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2" name="Text Box 56"/>
                <p:cNvSpPr txBox="1">
                  <a:spLocks noChangeArrowheads="1"/>
                </p:cNvSpPr>
                <p:nvPr/>
              </p:nvSpPr>
              <p:spPr bwMode="auto">
                <a:xfrm>
                  <a:off x="2482" y="3926"/>
                  <a:ext cx="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solidFill>
                        <a:schemeClr val="bg1"/>
                      </a:solidFill>
                    </a:rPr>
                    <a:t>T</a:t>
                  </a:r>
                  <a:r>
                    <a:rPr lang="en-GB" sz="1200" baseline="-25000">
                      <a:solidFill>
                        <a:schemeClr val="bg1"/>
                      </a:solidFill>
                    </a:rPr>
                    <a:t>9,999</a:t>
                  </a:r>
                  <a:endParaRPr lang="en-US" sz="1200" baseline="-25000">
                    <a:solidFill>
                      <a:schemeClr val="bg1"/>
                    </a:solidFill>
                  </a:endParaRPr>
                </a:p>
              </p:txBody>
            </p:sp>
            <p:sp>
              <p:nvSpPr>
                <p:cNvPr id="63" name="Text Box 57"/>
                <p:cNvSpPr txBox="1">
                  <a:spLocks noChangeArrowheads="1"/>
                </p:cNvSpPr>
                <p:nvPr/>
              </p:nvSpPr>
              <p:spPr bwMode="auto">
                <a:xfrm>
                  <a:off x="2066" y="3846"/>
                  <a:ext cx="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solidFill>
                        <a:schemeClr val="bg1"/>
                      </a:solidFill>
                    </a:rPr>
                    <a:t>T</a:t>
                  </a:r>
                  <a:r>
                    <a:rPr lang="en-GB" sz="1200" baseline="-25000">
                      <a:solidFill>
                        <a:schemeClr val="bg1"/>
                      </a:solidFill>
                    </a:rPr>
                    <a:t>9,998</a:t>
                  </a:r>
                  <a:endParaRPr lang="en-US" sz="1200" baseline="-25000">
                    <a:solidFill>
                      <a:schemeClr val="bg1"/>
                    </a:solidFill>
                  </a:endParaRPr>
                </a:p>
              </p:txBody>
            </p:sp>
            <p:sp>
              <p:nvSpPr>
                <p:cNvPr id="64" name="Text Box 58"/>
                <p:cNvSpPr txBox="1">
                  <a:spLocks noChangeArrowheads="1"/>
                </p:cNvSpPr>
                <p:nvPr/>
              </p:nvSpPr>
              <p:spPr bwMode="auto">
                <a:xfrm>
                  <a:off x="1706" y="3798"/>
                  <a:ext cx="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solidFill>
                        <a:schemeClr val="bg1"/>
                      </a:solidFill>
                    </a:rPr>
                    <a:t>T</a:t>
                  </a:r>
                  <a:r>
                    <a:rPr lang="en-GB" sz="1200" baseline="-25000">
                      <a:solidFill>
                        <a:schemeClr val="bg1"/>
                      </a:solidFill>
                    </a:rPr>
                    <a:t>9,997</a:t>
                  </a:r>
                  <a:endParaRPr lang="en-US" sz="1200" baseline="-25000">
                    <a:solidFill>
                      <a:schemeClr val="bg1"/>
                    </a:solidFill>
                  </a:endParaRPr>
                </a:p>
              </p:txBody>
            </p:sp>
            <p:sp>
              <p:nvSpPr>
                <p:cNvPr id="65" name="Text Box 59"/>
                <p:cNvSpPr txBox="1">
                  <a:spLocks noChangeArrowheads="1"/>
                </p:cNvSpPr>
                <p:nvPr/>
              </p:nvSpPr>
              <p:spPr bwMode="auto">
                <a:xfrm>
                  <a:off x="1370" y="3734"/>
                  <a:ext cx="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solidFill>
                        <a:schemeClr val="bg1"/>
                      </a:solidFill>
                    </a:rPr>
                    <a:t>T</a:t>
                  </a:r>
                  <a:r>
                    <a:rPr lang="en-GB" sz="1200" baseline="-25000">
                      <a:solidFill>
                        <a:schemeClr val="bg1"/>
                      </a:solidFill>
                    </a:rPr>
                    <a:t>9,996</a:t>
                  </a:r>
                  <a:endParaRPr lang="en-US" sz="1200" baseline="-25000">
                    <a:solidFill>
                      <a:schemeClr val="bg1"/>
                    </a:solidFill>
                  </a:endParaRPr>
                </a:p>
              </p:txBody>
            </p:sp>
            <p:sp>
              <p:nvSpPr>
                <p:cNvPr id="66" name="Text Box 60"/>
                <p:cNvSpPr txBox="1">
                  <a:spLocks noChangeArrowheads="1"/>
                </p:cNvSpPr>
                <p:nvPr/>
              </p:nvSpPr>
              <p:spPr bwMode="auto">
                <a:xfrm>
                  <a:off x="986" y="3662"/>
                  <a:ext cx="3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solidFill>
                        <a:schemeClr val="bg1"/>
                      </a:solidFill>
                    </a:rPr>
                    <a:t>T</a:t>
                  </a:r>
                  <a:r>
                    <a:rPr lang="en-GB" sz="1200" baseline="-25000">
                      <a:solidFill>
                        <a:schemeClr val="bg1"/>
                      </a:solidFill>
                    </a:rPr>
                    <a:t>9,995</a:t>
                  </a:r>
                  <a:endParaRPr lang="en-US" sz="1200" baseline="-25000">
                    <a:solidFill>
                      <a:schemeClr val="bg1"/>
                    </a:solidFill>
                  </a:endParaRPr>
                </a:p>
              </p:txBody>
            </p:sp>
          </p:grpSp>
          <p:pic>
            <p:nvPicPr>
              <p:cNvPr id="10" name="Picture 61"/>
              <p:cNvPicPr>
                <a:picLocks noChangeAspect="1" noChangeArrowheads="1"/>
              </p:cNvPicPr>
              <p:nvPr/>
            </p:nvPicPr>
            <p:blipFill>
              <a:blip r:embed="rId5" cstate="print">
                <a:extLst>
                  <a:ext uri="{28A0092B-C50C-407E-A947-70E740481C1C}">
                    <a14:useLocalDpi xmlns:a14="http://schemas.microsoft.com/office/drawing/2010/main" val="0"/>
                  </a:ext>
                </a:extLst>
              </a:blip>
              <a:srcRect t="10492"/>
              <a:stretch>
                <a:fillRect/>
              </a:stretch>
            </p:blipFill>
            <p:spPr bwMode="auto">
              <a:xfrm>
                <a:off x="1057" y="1587"/>
                <a:ext cx="719"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grpSp>
      <p:pic>
        <p:nvPicPr>
          <p:cNvPr id="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558397"/>
            <a:ext cx="3417926" cy="190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Flèche droite 72"/>
          <p:cNvSpPr/>
          <p:nvPr/>
        </p:nvSpPr>
        <p:spPr>
          <a:xfrm>
            <a:off x="171005" y="5234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1461343" y="5477031"/>
            <a:ext cx="58788" cy="45719"/>
          </a:xfrm>
          <a:prstGeom prst="rect">
            <a:avLst/>
          </a:prstGeom>
        </p:spPr>
        <p:txBody>
          <a:bodyPr vert="horz" wrap="square" lIns="91440" tIns="45720" rIns="91440" bIns="45720" rtlCol="0" anchor="ctr">
            <a:normAutofit fontScale="25000" lnSpcReduction="20000"/>
          </a:bodyPr>
          <a:lstStyle/>
          <a:p>
            <a:endParaRPr lang="fr-FR" sz="2800" dirty="0" smtClean="0">
              <a:solidFill>
                <a:srgbClr val="00B0F0"/>
              </a:solidFill>
            </a:endParaRPr>
          </a:p>
        </p:txBody>
      </p:sp>
      <p:sp>
        <p:nvSpPr>
          <p:cNvPr id="76" name="ZoneTexte 75"/>
          <p:cNvSpPr txBox="1"/>
          <p:nvPr/>
        </p:nvSpPr>
        <p:spPr>
          <a:xfrm>
            <a:off x="1250862" y="5013176"/>
            <a:ext cx="7713626" cy="1080120"/>
          </a:xfrm>
          <a:prstGeom prst="rect">
            <a:avLst/>
          </a:prstGeom>
        </p:spPr>
        <p:txBody>
          <a:bodyPr vert="horz" wrap="square" lIns="91440" tIns="45720" rIns="91440" bIns="45720" rtlCol="0" anchor="ctr">
            <a:normAutofit/>
          </a:bodyPr>
          <a:lstStyle/>
          <a:p>
            <a:r>
              <a:rPr lang="en-US" sz="2400" dirty="0">
                <a:solidFill>
                  <a:srgbClr val="00B0F0"/>
                </a:solidFill>
              </a:rPr>
              <a:t>WP3 is to conduct research and technical developments on monitoring technologies</a:t>
            </a:r>
            <a:endParaRPr lang="fr-FR" sz="2400" dirty="0">
              <a:solidFill>
                <a:srgbClr val="00B0F0"/>
              </a:solidFill>
            </a:endParaRPr>
          </a:p>
        </p:txBody>
      </p:sp>
    </p:spTree>
    <p:extLst>
      <p:ext uri="{BB962C8B-B14F-4D97-AF65-F5344CB8AC3E}">
        <p14:creationId xmlns:p14="http://schemas.microsoft.com/office/powerpoint/2010/main" val="3393278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340769"/>
            <a:ext cx="8229600" cy="1368152"/>
          </a:xfrm>
        </p:spPr>
        <p:txBody>
          <a:bodyPr>
            <a:normAutofit lnSpcReduction="10000"/>
          </a:bodyPr>
          <a:lstStyle/>
          <a:p>
            <a:pPr lvl="0" algn="just"/>
            <a:r>
              <a:rPr lang="en-GB" b="1" dirty="0" smtClean="0"/>
              <a:t>Demonstration and Practical Implementation</a:t>
            </a:r>
            <a:r>
              <a:rPr lang="en-GB" dirty="0" smtClean="0"/>
              <a:t>: Demonstration of monitoring technologies at full-scale and under </a:t>
            </a:r>
            <a:r>
              <a:rPr lang="en-GB" i="1" dirty="0" smtClean="0"/>
              <a:t>in situ</a:t>
            </a:r>
            <a:r>
              <a:rPr lang="en-GB" dirty="0" smtClean="0"/>
              <a:t> conditions.</a:t>
            </a:r>
            <a:endParaRPr lang="fr-FR" dirty="0" smtClean="0"/>
          </a:p>
          <a:p>
            <a:pPr marL="0" indent="0">
              <a:buNone/>
            </a:pPr>
            <a:endParaRPr lang="fr-FR" dirty="0"/>
          </a:p>
        </p:txBody>
      </p:sp>
      <p:sp>
        <p:nvSpPr>
          <p:cNvPr id="3" name="Titre 2"/>
          <p:cNvSpPr>
            <a:spLocks noGrp="1"/>
          </p:cNvSpPr>
          <p:nvPr>
            <p:ph type="title"/>
          </p:nvPr>
        </p:nvSpPr>
        <p:spPr/>
        <p:txBody>
          <a:bodyPr/>
          <a:lstStyle/>
          <a:p>
            <a:r>
              <a:rPr lang="fr-FR" dirty="0" err="1" smtClean="0"/>
              <a:t>Work</a:t>
            </a:r>
            <a:r>
              <a:rPr lang="fr-FR" dirty="0" smtClean="0"/>
              <a:t> Programme</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5"/>
            <a:ext cx="4531904" cy="184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7" name="Picture 3" descr="M:\Metiers\Havl-Argile\Dossier Jalon 2009\Niveau 4\APSS en exploitation mise à jour pour le choix d’options\APSS EXPLOITATION MAJ\Iconographie APSS\C.IM.0POL.08.0192.A.jpg"/>
          <p:cNvPicPr>
            <a:picLocks noChangeAspect="1" noChangeArrowheads="1"/>
          </p:cNvPicPr>
          <p:nvPr/>
        </p:nvPicPr>
        <p:blipFill>
          <a:blip r:embed="rId3" cstate="print"/>
          <a:srcRect t="23177" b="28151"/>
          <a:stretch>
            <a:fillRect/>
          </a:stretch>
        </p:blipFill>
        <p:spPr bwMode="auto">
          <a:xfrm>
            <a:off x="4716016" y="2848578"/>
            <a:ext cx="3985708" cy="1494640"/>
          </a:xfrm>
          <a:prstGeom prst="rect">
            <a:avLst/>
          </a:prstGeom>
          <a:noFill/>
          <a:ln>
            <a:solidFill>
              <a:schemeClr val="tx1"/>
            </a:solidFill>
          </a:ln>
        </p:spPr>
      </p:pic>
      <p:sp>
        <p:nvSpPr>
          <p:cNvPr id="2048" name="ZoneTexte 2047"/>
          <p:cNvSpPr txBox="1"/>
          <p:nvPr/>
        </p:nvSpPr>
        <p:spPr>
          <a:xfrm>
            <a:off x="1403648" y="4362446"/>
            <a:ext cx="2592288" cy="914400"/>
          </a:xfrm>
          <a:prstGeom prst="rect">
            <a:avLst/>
          </a:prstGeom>
        </p:spPr>
        <p:txBody>
          <a:bodyPr vert="horz" wrap="none" lIns="91440" tIns="45720" rIns="91440" bIns="45720" rtlCol="0" anchor="ctr">
            <a:normAutofit/>
          </a:bodyPr>
          <a:lstStyle/>
          <a:p>
            <a:r>
              <a:rPr lang="fr-FR" sz="2800" dirty="0" smtClean="0">
                <a:solidFill>
                  <a:srgbClr val="00B0F0"/>
                </a:solidFill>
              </a:rPr>
              <a:t>KBS-3V concept</a:t>
            </a:r>
          </a:p>
        </p:txBody>
      </p:sp>
      <p:sp>
        <p:nvSpPr>
          <p:cNvPr id="2049" name="ZoneTexte 2048"/>
          <p:cNvSpPr txBox="1"/>
          <p:nvPr/>
        </p:nvSpPr>
        <p:spPr>
          <a:xfrm>
            <a:off x="5436096" y="4362446"/>
            <a:ext cx="2808312" cy="914400"/>
          </a:xfrm>
          <a:prstGeom prst="rect">
            <a:avLst/>
          </a:prstGeom>
        </p:spPr>
        <p:txBody>
          <a:bodyPr vert="horz" wrap="none" lIns="91440" tIns="45720" rIns="91440" bIns="45720" rtlCol="0" anchor="ctr">
            <a:normAutofit/>
          </a:bodyPr>
          <a:lstStyle/>
          <a:p>
            <a:r>
              <a:rPr lang="fr-FR" sz="2800" dirty="0" smtClean="0">
                <a:solidFill>
                  <a:srgbClr val="00B0F0"/>
                </a:solidFill>
              </a:rPr>
              <a:t>HA-</a:t>
            </a:r>
            <a:r>
              <a:rPr lang="fr-FR" sz="2800" dirty="0" err="1" smtClean="0">
                <a:solidFill>
                  <a:srgbClr val="00B0F0"/>
                </a:solidFill>
              </a:rPr>
              <a:t>cell</a:t>
            </a:r>
            <a:r>
              <a:rPr lang="fr-FR" sz="2800" dirty="0" smtClean="0">
                <a:solidFill>
                  <a:srgbClr val="00B0F0"/>
                </a:solidFill>
              </a:rPr>
              <a:t> concept</a:t>
            </a:r>
          </a:p>
        </p:txBody>
      </p:sp>
      <p:sp>
        <p:nvSpPr>
          <p:cNvPr id="2051" name="Flèche droite 2050"/>
          <p:cNvSpPr/>
          <p:nvPr/>
        </p:nvSpPr>
        <p:spPr>
          <a:xfrm>
            <a:off x="107504" y="5373216"/>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2" name="ZoneTexte 2051"/>
          <p:cNvSpPr txBox="1"/>
          <p:nvPr/>
        </p:nvSpPr>
        <p:spPr>
          <a:xfrm>
            <a:off x="971600" y="5276846"/>
            <a:ext cx="7488832" cy="720080"/>
          </a:xfrm>
          <a:prstGeom prst="rect">
            <a:avLst/>
          </a:prstGeom>
        </p:spPr>
        <p:txBody>
          <a:bodyPr vert="horz" wrap="square" lIns="91440" tIns="45720" rIns="91440" bIns="45720" rtlCol="0" anchor="ctr">
            <a:noAutofit/>
          </a:bodyPr>
          <a:lstStyle/>
          <a:p>
            <a:r>
              <a:rPr lang="en-US" sz="1600" dirty="0">
                <a:solidFill>
                  <a:srgbClr val="00B0F0"/>
                </a:solidFill>
              </a:rPr>
              <a:t> </a:t>
            </a:r>
            <a:r>
              <a:rPr lang="en-US" sz="1600" b="1" dirty="0">
                <a:solidFill>
                  <a:srgbClr val="00B0F0"/>
                </a:solidFill>
              </a:rPr>
              <a:t>to demonstrate the practical implementation of specific monitoring plans (developed in WP2</a:t>
            </a:r>
            <a:r>
              <a:rPr lang="en-US" sz="1600" b="1" dirty="0" smtClean="0">
                <a:solidFill>
                  <a:srgbClr val="00B0F0"/>
                </a:solidFill>
              </a:rPr>
              <a:t>) through </a:t>
            </a:r>
            <a:r>
              <a:rPr lang="en-US" sz="1600" b="1" dirty="0">
                <a:solidFill>
                  <a:srgbClr val="00B0F0"/>
                </a:solidFill>
              </a:rPr>
              <a:t>several in-situ demonstrations including the application of innovative monitoring techniques (WP3) </a:t>
            </a:r>
            <a:r>
              <a:rPr lang="en-US" sz="1600" b="1" dirty="0" smtClean="0">
                <a:solidFill>
                  <a:srgbClr val="00B0F0"/>
                </a:solidFill>
              </a:rPr>
              <a:t>to further </a:t>
            </a:r>
            <a:r>
              <a:rPr lang="en-US" sz="1600" b="1" dirty="0">
                <a:solidFill>
                  <a:srgbClr val="00B0F0"/>
                </a:solidFill>
              </a:rPr>
              <a:t>enhance the knowledge on the operational implementation of specific disposal monitoring</a:t>
            </a:r>
            <a:endParaRPr lang="fr-FR" sz="1600" b="1" dirty="0">
              <a:solidFill>
                <a:srgbClr val="00B0F0"/>
              </a:solidFill>
            </a:endParaRPr>
          </a:p>
        </p:txBody>
      </p:sp>
    </p:spTree>
    <p:extLst>
      <p:ext uri="{BB962C8B-B14F-4D97-AF65-F5344CB8AC3E}">
        <p14:creationId xmlns:p14="http://schemas.microsoft.com/office/powerpoint/2010/main" val="3393278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normAutofit/>
          </a:bodyPr>
          <a:lstStyle/>
          <a:p>
            <a:r>
              <a:rPr lang="en-GB" sz="2000" b="1" dirty="0"/>
              <a:t>Societal concerns and Stakeholder Involvement</a:t>
            </a:r>
            <a:r>
              <a:rPr lang="en-GB" sz="2000" dirty="0"/>
              <a:t>: Development and evaluation of ways for integrating public </a:t>
            </a:r>
            <a:r>
              <a:rPr lang="en-GB" sz="1800" dirty="0"/>
              <a:t>stakeholders</a:t>
            </a:r>
            <a:r>
              <a:rPr lang="en-GB" sz="2000" dirty="0"/>
              <a:t> concerns and societal expectations into national repository monitoring programmes </a:t>
            </a:r>
            <a:endParaRPr lang="fr-FR" sz="2000" dirty="0"/>
          </a:p>
          <a:p>
            <a:pPr marL="0" indent="0">
              <a:buNone/>
            </a:pPr>
            <a:endParaRPr lang="fr-FR" sz="2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210" y="2667083"/>
            <a:ext cx="2823835" cy="170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45" y="2636912"/>
            <a:ext cx="3438176" cy="123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735" y="3645024"/>
            <a:ext cx="1772475" cy="175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074986"/>
            <a:ext cx="2521065" cy="151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9"/>
          <p:cNvSpPr/>
          <p:nvPr/>
        </p:nvSpPr>
        <p:spPr>
          <a:xfrm>
            <a:off x="202845" y="5594377"/>
            <a:ext cx="768755" cy="49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032732" y="5419170"/>
            <a:ext cx="7787740" cy="914400"/>
          </a:xfrm>
          <a:prstGeom prst="rect">
            <a:avLst/>
          </a:prstGeom>
        </p:spPr>
        <p:txBody>
          <a:bodyPr vert="horz" wrap="none" lIns="91440" tIns="45720" rIns="91440" bIns="45720" rtlCol="0" anchor="ctr">
            <a:normAutofit/>
          </a:bodyPr>
          <a:lstStyle/>
          <a:p>
            <a:r>
              <a:rPr lang="en-US" sz="1600" b="1" dirty="0">
                <a:solidFill>
                  <a:srgbClr val="00B0F0"/>
                </a:solidFill>
              </a:rPr>
              <a:t>stakeholder engagement activity will be set up throughout the project’s lifetime, </a:t>
            </a:r>
          </a:p>
          <a:p>
            <a:r>
              <a:rPr lang="en-US" sz="1600" b="1" dirty="0">
                <a:solidFill>
                  <a:srgbClr val="00B0F0"/>
                </a:solidFill>
              </a:rPr>
              <a:t>and in direct relation to the R&amp;D work developed in work packages 2, 3 and 4</a:t>
            </a:r>
            <a:endParaRPr lang="fr-FR" sz="1600" b="1" dirty="0">
              <a:solidFill>
                <a:srgbClr val="00B0F0"/>
              </a:solidFill>
            </a:endParaRPr>
          </a:p>
        </p:txBody>
      </p:sp>
    </p:spTree>
    <p:extLst>
      <p:ext uri="{BB962C8B-B14F-4D97-AF65-F5344CB8AC3E}">
        <p14:creationId xmlns:p14="http://schemas.microsoft.com/office/powerpoint/2010/main" val="304259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dirty="0" smtClean="0"/>
              <a:t>Outline</a:t>
            </a:r>
            <a:endParaRPr lang="en-US" dirty="0"/>
          </a:p>
        </p:txBody>
      </p:sp>
      <p:sp>
        <p:nvSpPr>
          <p:cNvPr id="5" name="Espace réservé du texte 4"/>
          <p:cNvSpPr>
            <a:spLocks noGrp="1"/>
          </p:cNvSpPr>
          <p:nvPr>
            <p:ph type="body" idx="1"/>
          </p:nvPr>
        </p:nvSpPr>
        <p:spPr/>
        <p:txBody>
          <a:bodyPr/>
          <a:lstStyle/>
          <a:p>
            <a:r>
              <a:rPr lang="fr-FR" dirty="0" err="1" smtClean="0"/>
              <a:t>Outline</a:t>
            </a:r>
            <a:endParaRPr lang="en-GB" dirty="0"/>
          </a:p>
        </p:txBody>
      </p:sp>
      <p:sp>
        <p:nvSpPr>
          <p:cNvPr id="11" name="Espace réservé du contenu 10"/>
          <p:cNvSpPr>
            <a:spLocks noGrp="1"/>
          </p:cNvSpPr>
          <p:nvPr>
            <p:ph sz="half" idx="10"/>
          </p:nvPr>
        </p:nvSpPr>
        <p:spPr/>
        <p:txBody>
          <a:bodyPr/>
          <a:lstStyle/>
          <a:p>
            <a:pPr marL="514350" indent="-514350">
              <a:buFont typeface="+mj-lt"/>
              <a:buAutoNum type="arabicPeriod"/>
            </a:pPr>
            <a:r>
              <a:rPr lang="en-GB" dirty="0" smtClean="0"/>
              <a:t>General  consideration about monitoring</a:t>
            </a:r>
          </a:p>
          <a:p>
            <a:pPr marL="514350" indent="-514350">
              <a:buFont typeface="+mj-lt"/>
              <a:buAutoNum type="arabicPeriod"/>
            </a:pPr>
            <a:r>
              <a:rPr lang="en-GB" dirty="0" smtClean="0"/>
              <a:t>Motivation for a collaborative project about monitoring aspects</a:t>
            </a:r>
          </a:p>
          <a:p>
            <a:pPr marL="514350" indent="-514350">
              <a:buFont typeface="+mj-lt"/>
              <a:buAutoNum type="arabicPeriod"/>
            </a:pPr>
            <a:r>
              <a:rPr lang="en-GB" dirty="0" smtClean="0"/>
              <a:t>Modern (</a:t>
            </a:r>
            <a:r>
              <a:rPr lang="fr-FR" dirty="0">
                <a:hlinkClick r:id="rId2" tooltip="Opens external link in new window"/>
              </a:rPr>
              <a:t>7</a:t>
            </a:r>
            <a:r>
              <a:rPr lang="fr-FR" baseline="30000" dirty="0">
                <a:hlinkClick r:id="rId2" tooltip="Opens external link in new window"/>
              </a:rPr>
              <a:t>th</a:t>
            </a:r>
            <a:r>
              <a:rPr lang="fr-FR" dirty="0">
                <a:hlinkClick r:id="rId2" tooltip="Opens external link in new window"/>
              </a:rPr>
              <a:t> Framework </a:t>
            </a:r>
            <a:r>
              <a:rPr lang="fr-FR" dirty="0" smtClean="0">
                <a:hlinkClick r:id="rId2" tooltip="Opens external link in new window"/>
              </a:rPr>
              <a:t>Programme</a:t>
            </a:r>
            <a:r>
              <a:rPr lang="fr-FR" dirty="0" smtClean="0"/>
              <a:t>)</a:t>
            </a:r>
            <a:r>
              <a:rPr lang="en-GB" dirty="0" smtClean="0"/>
              <a:t> results</a:t>
            </a:r>
          </a:p>
          <a:p>
            <a:pPr marL="514350" indent="-514350" defTabSz="512763">
              <a:lnSpc>
                <a:spcPct val="80000"/>
              </a:lnSpc>
              <a:buClr>
                <a:schemeClr val="accent2"/>
              </a:buClr>
              <a:buFont typeface="+mj-lt"/>
              <a:buAutoNum type="arabicPeriod"/>
              <a:tabLst>
                <a:tab pos="1790700" algn="l"/>
                <a:tab pos="8696325" algn="r"/>
              </a:tabLst>
              <a:defRPr/>
            </a:pPr>
            <a:endParaRPr lang="en-GB" dirty="0" smtClean="0"/>
          </a:p>
          <a:p>
            <a:pPr marL="514350" indent="-514350" defTabSz="512763">
              <a:lnSpc>
                <a:spcPct val="80000"/>
              </a:lnSpc>
              <a:buClr>
                <a:schemeClr val="accent2"/>
              </a:buClr>
              <a:buFont typeface="+mj-lt"/>
              <a:buAutoNum type="arabicPeriod"/>
              <a:tabLst>
                <a:tab pos="1790700" algn="l"/>
                <a:tab pos="8696325" algn="r"/>
              </a:tabLst>
              <a:defRPr/>
            </a:pPr>
            <a:r>
              <a:rPr lang="en-GB" dirty="0" smtClean="0"/>
              <a:t>Modern2020 (</a:t>
            </a:r>
            <a:r>
              <a:rPr lang="en-GB" dirty="0"/>
              <a:t>New </a:t>
            </a:r>
            <a:r>
              <a:rPr lang="en-GB" dirty="0" err="1"/>
              <a:t>Euratom</a:t>
            </a:r>
            <a:r>
              <a:rPr lang="en-GB" dirty="0"/>
              <a:t> FP 2014-2018 in Horizon </a:t>
            </a:r>
            <a:r>
              <a:rPr lang="en-GB" dirty="0" smtClean="0"/>
              <a:t>2020) objectives</a:t>
            </a:r>
            <a:endParaRPr lang="en-GB" dirty="0"/>
          </a:p>
        </p:txBody>
      </p:sp>
    </p:spTree>
    <p:extLst>
      <p:ext uri="{BB962C8B-B14F-4D97-AF65-F5344CB8AC3E}">
        <p14:creationId xmlns:p14="http://schemas.microsoft.com/office/powerpoint/2010/main" val="114214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88840"/>
            <a:ext cx="7560620" cy="1470025"/>
          </a:xfrm>
        </p:spPr>
        <p:txBody>
          <a:bodyPr>
            <a:normAutofit/>
          </a:bodyPr>
          <a:lstStyle/>
          <a:p>
            <a:r>
              <a:rPr lang="en-GB" dirty="0"/>
              <a:t>General  consideration about </a:t>
            </a:r>
            <a:r>
              <a:rPr lang="en-GB" dirty="0" smtClean="0"/>
              <a:t>monitoring</a:t>
            </a:r>
            <a:endParaRPr lang="fr-FR" dirty="0"/>
          </a:p>
        </p:txBody>
      </p:sp>
    </p:spTree>
    <p:extLst>
      <p:ext uri="{BB962C8B-B14F-4D97-AF65-F5344CB8AC3E}">
        <p14:creationId xmlns:p14="http://schemas.microsoft.com/office/powerpoint/2010/main" val="223601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lgn="just">
              <a:buNone/>
            </a:pPr>
            <a:r>
              <a:rPr lang="en-US" dirty="0"/>
              <a:t>Monitoring is defined as continuous or periodic observations and measurements of parameters and indicators &amp; characteristics (</a:t>
            </a:r>
            <a:r>
              <a:rPr lang="en-US" dirty="0" err="1"/>
              <a:t>i</a:t>
            </a:r>
            <a:r>
              <a:rPr lang="en-US" dirty="0"/>
              <a:t>) to evaluate the </a:t>
            </a:r>
            <a:r>
              <a:rPr lang="en-US" dirty="0" err="1"/>
              <a:t>behaviour</a:t>
            </a:r>
            <a:r>
              <a:rPr lang="en-US" dirty="0"/>
              <a:t> of a system or a subsystem and/or (ii) to evaluate the impact of the system or subsystem on its environment</a:t>
            </a:r>
            <a:endParaRPr lang="fr-FR" dirty="0"/>
          </a:p>
        </p:txBody>
      </p:sp>
      <p:sp>
        <p:nvSpPr>
          <p:cNvPr id="3" name="Titre 2"/>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235329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886956132"/>
              </p:ext>
            </p:extLst>
          </p:nvPr>
        </p:nvGraphicFramePr>
        <p:xfrm>
          <a:off x="1043608" y="1124744"/>
          <a:ext cx="7211144"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noAutofit/>
          </a:bodyPr>
          <a:lstStyle/>
          <a:p>
            <a:r>
              <a:rPr lang="fr-FR" dirty="0" smtClean="0"/>
              <a:t>Monitoring for </a:t>
            </a:r>
            <a:r>
              <a:rPr lang="fr-FR" dirty="0" err="1" smtClean="0"/>
              <a:t>different</a:t>
            </a:r>
            <a:r>
              <a:rPr lang="fr-FR" dirty="0" smtClean="0"/>
              <a:t> types of </a:t>
            </a:r>
            <a:r>
              <a:rPr lang="fr-FR" dirty="0" err="1" smtClean="0"/>
              <a:t>disposal</a:t>
            </a:r>
            <a:endParaRPr lang="fr-FR" dirty="0"/>
          </a:p>
        </p:txBody>
      </p:sp>
    </p:spTree>
    <p:extLst>
      <p:ext uri="{BB962C8B-B14F-4D97-AF65-F5344CB8AC3E}">
        <p14:creationId xmlns:p14="http://schemas.microsoft.com/office/powerpoint/2010/main" val="109737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Monitoring activities throughout the lifetime of a disposal facility.</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522917"/>
            <a:ext cx="8629899" cy="192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164288" y="4427467"/>
            <a:ext cx="1800200" cy="457200"/>
          </a:xfrm>
          <a:prstGeom prst="rect">
            <a:avLst/>
          </a:prstGeom>
        </p:spPr>
        <p:txBody>
          <a:bodyPr vert="horz" wrap="none" lIns="91440" tIns="45720" rIns="91440" bIns="45720" rtlCol="0" anchor="ctr">
            <a:normAutofit/>
          </a:bodyPr>
          <a:lstStyle/>
          <a:p>
            <a:r>
              <a:rPr lang="fr-FR" sz="1600" dirty="0" smtClean="0">
                <a:solidFill>
                  <a:srgbClr val="00B0F0"/>
                </a:solidFill>
              </a:rPr>
              <a:t>Source AEN, 2011</a:t>
            </a:r>
          </a:p>
        </p:txBody>
      </p:sp>
    </p:spTree>
    <p:extLst>
      <p:ext uri="{BB962C8B-B14F-4D97-AF65-F5344CB8AC3E}">
        <p14:creationId xmlns:p14="http://schemas.microsoft.com/office/powerpoint/2010/main" val="64238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958975"/>
            <a:ext cx="7560620" cy="1470025"/>
          </a:xfrm>
        </p:spPr>
        <p:txBody>
          <a:bodyPr>
            <a:normAutofit fontScale="90000"/>
          </a:bodyPr>
          <a:lstStyle/>
          <a:p>
            <a:r>
              <a:rPr lang="en-GB" sz="3800" dirty="0"/>
              <a:t>Motivation for a collaborative project about monitoring aspects</a:t>
            </a:r>
            <a:r>
              <a:rPr lang="en-GB" dirty="0"/>
              <a:t/>
            </a:r>
            <a:br>
              <a:rPr lang="en-GB" dirty="0"/>
            </a:br>
            <a:endParaRPr lang="fr-FR" dirty="0"/>
          </a:p>
        </p:txBody>
      </p:sp>
    </p:spTree>
    <p:extLst>
      <p:ext uri="{BB962C8B-B14F-4D97-AF65-F5344CB8AC3E}">
        <p14:creationId xmlns:p14="http://schemas.microsoft.com/office/powerpoint/2010/main" val="1101673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187624" y="260648"/>
            <a:ext cx="6678612" cy="488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500" dirty="0">
                <a:solidFill>
                  <a:schemeClr val="tx2">
                    <a:lumMod val="60000"/>
                    <a:lumOff val="40000"/>
                  </a:schemeClr>
                </a:solidFill>
              </a:rPr>
              <a:t>Examples of repository design</a:t>
            </a:r>
          </a:p>
        </p:txBody>
      </p:sp>
      <p:sp>
        <p:nvSpPr>
          <p:cNvPr id="10" name="Titre 1"/>
          <p:cNvSpPr txBox="1">
            <a:spLocks/>
          </p:cNvSpPr>
          <p:nvPr/>
        </p:nvSpPr>
        <p:spPr bwMode="auto">
          <a:xfrm>
            <a:off x="179512" y="5749789"/>
            <a:ext cx="8229600" cy="4889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dirty="0">
                <a:solidFill>
                  <a:schemeClr val="bg1"/>
                </a:solidFill>
                <a:latin typeface="Tahoma" pitchFamily="34" charset="0"/>
                <a:ea typeface="+mj-ea"/>
                <a:cs typeface="Tahoma" pitchFamily="34" charset="0"/>
              </a:rPr>
              <a:t>Is there a “one size fits all” approach to monitoring?</a:t>
            </a:r>
          </a:p>
        </p:txBody>
      </p:sp>
      <p:graphicFrame>
        <p:nvGraphicFramePr>
          <p:cNvPr id="2" name="Diagramme 1"/>
          <p:cNvGraphicFramePr/>
          <p:nvPr>
            <p:extLst>
              <p:ext uri="{D42A27DB-BD31-4B8C-83A1-F6EECF244321}">
                <p14:modId xmlns:p14="http://schemas.microsoft.com/office/powerpoint/2010/main" val="3478087740"/>
              </p:ext>
            </p:extLst>
          </p:nvPr>
        </p:nvGraphicFramePr>
        <p:xfrm>
          <a:off x="683567" y="980728"/>
          <a:ext cx="7846763" cy="45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droite 2"/>
          <p:cNvSpPr/>
          <p:nvPr/>
        </p:nvSpPr>
        <p:spPr>
          <a:xfrm>
            <a:off x="278304" y="11773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56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graphicEl>
                                              <a:dgm id="{8CABA576-263B-403C-8651-283691D062B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graphicEl>
                                              <a:dgm id="{D40BD190-E261-46E2-A37C-BCFB00E3E9B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graphicEl>
                                              <a:dgm id="{A4E139E5-2704-4383-B976-DA7E5AEB2018}"/>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
                                            <p:graphicEl>
                                              <a:dgm id="{773C6543-470C-4435-A088-9A17406B3C01}"/>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
                                            <p:graphicEl>
                                              <a:dgm id="{3999F5DA-D619-4839-B51D-0D1ABADED34C}"/>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
                                            <p:graphicEl>
                                              <a:dgm id="{C5937FBC-6F87-44D8-A4A8-B173766681A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2" grpId="0">
        <p:bldSub>
          <a:bldDgm bld="one"/>
        </p:bldSub>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800" dirty="0" smtClean="0">
            <a:solidFill>
              <a:srgbClr val="00B0F0"/>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2075</Words>
  <Application>Microsoft Office PowerPoint</Application>
  <PresentationFormat>Affichage à l'écran (4:3)</PresentationFormat>
  <Paragraphs>261</Paragraphs>
  <Slides>27</Slides>
  <Notes>9</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Drivers and background for continuing collaborative project on monitoring activities  </vt:lpstr>
      <vt:lpstr>Présentation PowerPoint</vt:lpstr>
      <vt:lpstr>Outline</vt:lpstr>
      <vt:lpstr>General  consideration about monitoring</vt:lpstr>
      <vt:lpstr>Definition</vt:lpstr>
      <vt:lpstr>Monitoring for different types of disposal</vt:lpstr>
      <vt:lpstr>Monitoring activities throughout the lifetime of a disposal facility.</vt:lpstr>
      <vt:lpstr>Motivation for a collaborative project about monitoring aspects </vt:lpstr>
      <vt:lpstr>Examples of repository design</vt:lpstr>
      <vt:lpstr>Pre-MoDeRn references</vt:lpstr>
      <vt:lpstr>Modern-FP7   Monitoring Developments for safe Repository operation and staged closure </vt:lpstr>
      <vt:lpstr>The MoDeRn Project in a nutshell</vt:lpstr>
      <vt:lpstr>Project Partners</vt:lpstr>
      <vt:lpstr>MoDeRn Objectives</vt:lpstr>
      <vt:lpstr>Présentation PowerPoint</vt:lpstr>
      <vt:lpstr>Key steps to develop/implement/use/evolve a monitoring program</vt:lpstr>
      <vt:lpstr>Example of defining a monitoring objective</vt:lpstr>
      <vt:lpstr>Présentation PowerPoint</vt:lpstr>
      <vt:lpstr>introduction</vt:lpstr>
      <vt:lpstr>Modern2020  Development and Demonstration of monitoring strategies and technologies for geological disposal </vt:lpstr>
      <vt:lpstr>Three countries with  the same challenge-License application</vt:lpstr>
      <vt:lpstr>Modern2020</vt:lpstr>
      <vt:lpstr>Work Programme</vt:lpstr>
      <vt:lpstr>Work Programme</vt:lpstr>
      <vt:lpstr>Work Programme</vt:lpstr>
      <vt:lpstr>Work Programme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GARCIA Marie</dc:creator>
  <cp:lastModifiedBy>GARCIA Marie</cp:lastModifiedBy>
  <cp:revision>41</cp:revision>
  <cp:lastPrinted>2015-05-22T15:49:25Z</cp:lastPrinted>
  <dcterms:created xsi:type="dcterms:W3CDTF">2015-04-29T08:41:46Z</dcterms:created>
  <dcterms:modified xsi:type="dcterms:W3CDTF">2015-08-28T09:09:08Z</dcterms:modified>
</cp:coreProperties>
</file>